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17" r:id="rId2"/>
  </p:sldMasterIdLst>
  <p:notesMasterIdLst>
    <p:notesMasterId r:id="rId41"/>
  </p:notesMasterIdLst>
  <p:handoutMasterIdLst>
    <p:handoutMasterId r:id="rId42"/>
  </p:handoutMasterIdLst>
  <p:sldIdLst>
    <p:sldId id="256" r:id="rId3"/>
    <p:sldId id="307" r:id="rId4"/>
    <p:sldId id="258" r:id="rId5"/>
    <p:sldId id="291" r:id="rId6"/>
    <p:sldId id="286" r:id="rId7"/>
    <p:sldId id="259" r:id="rId8"/>
    <p:sldId id="285" r:id="rId9"/>
    <p:sldId id="266" r:id="rId10"/>
    <p:sldId id="282" r:id="rId11"/>
    <p:sldId id="270" r:id="rId12"/>
    <p:sldId id="260" r:id="rId13"/>
    <p:sldId id="268" r:id="rId14"/>
    <p:sldId id="298" r:id="rId15"/>
    <p:sldId id="303" r:id="rId16"/>
    <p:sldId id="302" r:id="rId17"/>
    <p:sldId id="275" r:id="rId18"/>
    <p:sldId id="289" r:id="rId19"/>
    <p:sldId id="290" r:id="rId20"/>
    <p:sldId id="305" r:id="rId21"/>
    <p:sldId id="306" r:id="rId22"/>
    <p:sldId id="274" r:id="rId23"/>
    <p:sldId id="304" r:id="rId24"/>
    <p:sldId id="261" r:id="rId25"/>
    <p:sldId id="263" r:id="rId26"/>
    <p:sldId id="262" r:id="rId27"/>
    <p:sldId id="280" r:id="rId28"/>
    <p:sldId id="281" r:id="rId29"/>
    <p:sldId id="288" r:id="rId30"/>
    <p:sldId id="292" r:id="rId31"/>
    <p:sldId id="293" r:id="rId32"/>
    <p:sldId id="295" r:id="rId33"/>
    <p:sldId id="296" r:id="rId34"/>
    <p:sldId id="297" r:id="rId35"/>
    <p:sldId id="287" r:id="rId36"/>
    <p:sldId id="308" r:id="rId37"/>
    <p:sldId id="309" r:id="rId38"/>
    <p:sldId id="272" r:id="rId39"/>
    <p:sldId id="300" r:id="rId40"/>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Arial" charset="0"/>
        <a:ea typeface="+mn-ea"/>
        <a:cs typeface="Arial" charset="0"/>
      </a:defRPr>
    </a:lvl1pPr>
    <a:lvl2pPr marL="457200" algn="l" rtl="0" fontAlgn="base">
      <a:spcBef>
        <a:spcPct val="0"/>
      </a:spcBef>
      <a:spcAft>
        <a:spcPct val="0"/>
      </a:spcAft>
      <a:defRPr sz="1600" b="1" kern="1200">
        <a:solidFill>
          <a:schemeClr val="tx1"/>
        </a:solidFill>
        <a:latin typeface="Arial" charset="0"/>
        <a:ea typeface="+mn-ea"/>
        <a:cs typeface="Arial" charset="0"/>
      </a:defRPr>
    </a:lvl2pPr>
    <a:lvl3pPr marL="914400" algn="l" rtl="0" fontAlgn="base">
      <a:spcBef>
        <a:spcPct val="0"/>
      </a:spcBef>
      <a:spcAft>
        <a:spcPct val="0"/>
      </a:spcAft>
      <a:defRPr sz="1600" b="1" kern="1200">
        <a:solidFill>
          <a:schemeClr val="tx1"/>
        </a:solidFill>
        <a:latin typeface="Arial" charset="0"/>
        <a:ea typeface="+mn-ea"/>
        <a:cs typeface="Arial" charset="0"/>
      </a:defRPr>
    </a:lvl3pPr>
    <a:lvl4pPr marL="1371600" algn="l" rtl="0" fontAlgn="base">
      <a:spcBef>
        <a:spcPct val="0"/>
      </a:spcBef>
      <a:spcAft>
        <a:spcPct val="0"/>
      </a:spcAft>
      <a:defRPr sz="1600" b="1" kern="1200">
        <a:solidFill>
          <a:schemeClr val="tx1"/>
        </a:solidFill>
        <a:latin typeface="Arial" charset="0"/>
        <a:ea typeface="+mn-ea"/>
        <a:cs typeface="Arial" charset="0"/>
      </a:defRPr>
    </a:lvl4pPr>
    <a:lvl5pPr marL="1828800" algn="l"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Theriault" initials="PT" lastIdx="1" clrIdx="0"/>
  <p:cmAuthor id="1" name="Eldar Marcussen" initials="E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900A"/>
    <a:srgbClr val="94852C"/>
    <a:srgbClr val="FF3300"/>
    <a:srgbClr val="007E0F"/>
    <a:srgbClr val="FA640E"/>
    <a:srgbClr val="FF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2" autoAdjust="0"/>
    <p:restoredTop sz="75415" autoAdjust="0"/>
  </p:normalViewPr>
  <p:slideViewPr>
    <p:cSldViewPr>
      <p:cViewPr varScale="1">
        <p:scale>
          <a:sx n="59" d="100"/>
          <a:sy n="59" d="100"/>
        </p:scale>
        <p:origin x="-1266" y="-78"/>
      </p:cViewPr>
      <p:guideLst>
        <p:guide orient="horz" pos="2160"/>
        <p:guide pos="2880"/>
      </p:guideLst>
    </p:cSldViewPr>
  </p:slideViewPr>
  <p:outlineViewPr>
    <p:cViewPr>
      <p:scale>
        <a:sx n="33" d="100"/>
        <a:sy n="33" d="100"/>
      </p:scale>
      <p:origin x="0" y="40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55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marcussen\Advisory\PGAttack\shopping-cart-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244420869283523E-2"/>
          <c:y val="0"/>
          <c:w val="0.59164032792360044"/>
          <c:h val="1"/>
        </c:manualLayout>
      </c:layout>
      <c:pieChart>
        <c:varyColors val="1"/>
        <c:ser>
          <c:idx val="0"/>
          <c:order val="0"/>
          <c:dPt>
            <c:idx val="0"/>
            <c:bubble3D val="0"/>
            <c:spPr>
              <a:solidFill>
                <a:srgbClr val="00B050"/>
              </a:solidFill>
            </c:spPr>
          </c:dPt>
          <c:dPt>
            <c:idx val="2"/>
            <c:bubble3D val="0"/>
            <c:spPr>
              <a:solidFill>
                <a:srgbClr val="FF3300"/>
              </a:solidFill>
            </c:spPr>
          </c:dPt>
          <c:dPt>
            <c:idx val="3"/>
            <c:bubble3D val="0"/>
            <c:spPr>
              <a:solidFill>
                <a:srgbClr val="6A900A"/>
              </a:solidFill>
            </c:spPr>
          </c:dPt>
          <c:dPt>
            <c:idx val="4"/>
            <c:bubble3D val="0"/>
            <c:spPr>
              <a:solidFill>
                <a:srgbClr val="FFC000"/>
              </a:solidFill>
            </c:spPr>
          </c:dPt>
          <c:dPt>
            <c:idx val="5"/>
            <c:bubble3D val="0"/>
            <c:spPr>
              <a:solidFill>
                <a:srgbClr val="C00000"/>
              </a:solidFill>
            </c:spPr>
          </c:dPt>
          <c:dPt>
            <c:idx val="6"/>
            <c:bubble3D val="0"/>
            <c:spPr>
              <a:solidFill>
                <a:srgbClr val="94852C"/>
              </a:solidFill>
            </c:spPr>
          </c:dPt>
          <c:dLbls>
            <c:txPr>
              <a:bodyPr/>
              <a:lstStyle/>
              <a:p>
                <a:pPr>
                  <a:defRPr sz="1400"/>
                </a:pPr>
                <a:endParaRPr lang="en-US"/>
              </a:p>
            </c:txPr>
            <c:showLegendKey val="0"/>
            <c:showVal val="0"/>
            <c:showCatName val="0"/>
            <c:showSerName val="0"/>
            <c:showPercent val="1"/>
            <c:showBubbleSize val="0"/>
            <c:showLeaderLines val="1"/>
          </c:dLbls>
          <c:cat>
            <c:strRef>
              <c:f>Sheet1!$A$7:$A$14</c:f>
              <c:strCache>
                <c:ptCount val="8"/>
                <c:pt idx="0">
                  <c:v>SQL Injection</c:v>
                </c:pt>
                <c:pt idx="1">
                  <c:v>Cross site scripting</c:v>
                </c:pt>
                <c:pt idx="2">
                  <c:v>Other</c:v>
                </c:pt>
                <c:pt idx="3">
                  <c:v>File inclusion</c:v>
                </c:pt>
                <c:pt idx="4">
                  <c:v>Information disclosure</c:v>
                </c:pt>
                <c:pt idx="5">
                  <c:v>Traversal</c:v>
                </c:pt>
                <c:pt idx="6">
                  <c:v>CSRF</c:v>
                </c:pt>
                <c:pt idx="7">
                  <c:v>Buffer Overflow</c:v>
                </c:pt>
              </c:strCache>
            </c:strRef>
          </c:cat>
          <c:val>
            <c:numRef>
              <c:f>Sheet1!$B$7:$B$14</c:f>
              <c:numCache>
                <c:formatCode>General</c:formatCode>
                <c:ptCount val="8"/>
                <c:pt idx="0">
                  <c:v>94</c:v>
                </c:pt>
                <c:pt idx="1">
                  <c:v>74</c:v>
                </c:pt>
                <c:pt idx="2">
                  <c:v>64</c:v>
                </c:pt>
                <c:pt idx="3">
                  <c:v>12</c:v>
                </c:pt>
                <c:pt idx="4">
                  <c:v>16</c:v>
                </c:pt>
                <c:pt idx="5">
                  <c:v>7</c:v>
                </c:pt>
                <c:pt idx="6">
                  <c:v>6</c:v>
                </c:pt>
                <c:pt idx="7">
                  <c:v>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7883553814415498"/>
          <c:y val="2.8319341990920333E-2"/>
          <c:w val="0.29153441745744002"/>
          <c:h val="0.95897849249626754"/>
        </c:manualLayout>
      </c:layout>
      <c:overlay val="0"/>
      <c:txPr>
        <a:bodyPr/>
        <a:lstStyle/>
        <a:p>
          <a:pPr>
            <a:defRPr sz="20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78E01F4-DAAE-464A-9892-BEE185A484E3}" type="datetimeFigureOut">
              <a:rPr lang="en-US"/>
              <a:pPr>
                <a:defRPr/>
              </a:pPr>
              <a:t>10/24/2012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2944A64-5900-4FB9-B6C2-C5F45CE33262}" type="slidenum">
              <a:rPr lang="en-US"/>
              <a:pPr>
                <a:defRPr/>
              </a:pPr>
              <a:t>‹#›</a:t>
            </a:fld>
            <a:endParaRPr lang="en-US"/>
          </a:p>
        </p:txBody>
      </p:sp>
    </p:spTree>
    <p:extLst>
      <p:ext uri="{BB962C8B-B14F-4D97-AF65-F5344CB8AC3E}">
        <p14:creationId xmlns:p14="http://schemas.microsoft.com/office/powerpoint/2010/main" val="1294100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C7178BF9-D1FE-4C14-B1D3-62D2982DF60C}" type="datetimeFigureOut">
              <a:rPr lang="en-US"/>
              <a:pPr>
                <a:defRPr/>
              </a:pPr>
              <a:t>10/24/2012</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30F7F129-3BDC-42F8-8A03-A3BFFB026993}" type="slidenum">
              <a:rPr lang="en-AU"/>
              <a:pPr>
                <a:defRPr/>
              </a:pPr>
              <a:t>‹#›</a:t>
            </a:fld>
            <a:endParaRPr lang="en-AU" dirty="0"/>
          </a:p>
        </p:txBody>
      </p:sp>
    </p:spTree>
    <p:extLst>
      <p:ext uri="{BB962C8B-B14F-4D97-AF65-F5344CB8AC3E}">
        <p14:creationId xmlns:p14="http://schemas.microsoft.com/office/powerpoint/2010/main" val="1250276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1</a:t>
            </a:fld>
            <a:endParaRPr lang="en-AU" dirty="0"/>
          </a:p>
        </p:txBody>
      </p:sp>
    </p:spTree>
    <p:extLst>
      <p:ext uri="{BB962C8B-B14F-4D97-AF65-F5344CB8AC3E}">
        <p14:creationId xmlns:p14="http://schemas.microsoft.com/office/powerpoint/2010/main" val="3860064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10</a:t>
            </a:fld>
            <a:endParaRPr lang="en-AU" dirty="0"/>
          </a:p>
        </p:txBody>
      </p:sp>
    </p:spTree>
    <p:extLst>
      <p:ext uri="{BB962C8B-B14F-4D97-AF65-F5344CB8AC3E}">
        <p14:creationId xmlns:p14="http://schemas.microsoft.com/office/powerpoint/2010/main" val="3008614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11</a:t>
            </a:fld>
            <a:endParaRPr lang="en-AU" dirty="0"/>
          </a:p>
        </p:txBody>
      </p:sp>
    </p:spTree>
    <p:extLst>
      <p:ext uri="{BB962C8B-B14F-4D97-AF65-F5344CB8AC3E}">
        <p14:creationId xmlns:p14="http://schemas.microsoft.com/office/powerpoint/2010/main" val="149231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12</a:t>
            </a:fld>
            <a:endParaRPr lang="en-AU" dirty="0"/>
          </a:p>
        </p:txBody>
      </p:sp>
    </p:spTree>
    <p:extLst>
      <p:ext uri="{BB962C8B-B14F-4D97-AF65-F5344CB8AC3E}">
        <p14:creationId xmlns:p14="http://schemas.microsoft.com/office/powerpoint/2010/main" val="1100587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13</a:t>
            </a:fld>
            <a:endParaRPr lang="en-AU" dirty="0"/>
          </a:p>
        </p:txBody>
      </p:sp>
    </p:spTree>
    <p:extLst>
      <p:ext uri="{BB962C8B-B14F-4D97-AF65-F5344CB8AC3E}">
        <p14:creationId xmlns:p14="http://schemas.microsoft.com/office/powerpoint/2010/main" val="300861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14</a:t>
            </a:fld>
            <a:endParaRPr lang="en-AU" dirty="0"/>
          </a:p>
        </p:txBody>
      </p:sp>
    </p:spTree>
    <p:extLst>
      <p:ext uri="{BB962C8B-B14F-4D97-AF65-F5344CB8AC3E}">
        <p14:creationId xmlns:p14="http://schemas.microsoft.com/office/powerpoint/2010/main" val="3183026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15</a:t>
            </a:fld>
            <a:endParaRPr lang="en-AU" dirty="0"/>
          </a:p>
        </p:txBody>
      </p:sp>
    </p:spTree>
    <p:extLst>
      <p:ext uri="{BB962C8B-B14F-4D97-AF65-F5344CB8AC3E}">
        <p14:creationId xmlns:p14="http://schemas.microsoft.com/office/powerpoint/2010/main" val="3705847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AU" dirty="0" smtClean="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17</a:t>
            </a:fld>
            <a:endParaRPr lang="en-AU" dirty="0"/>
          </a:p>
        </p:txBody>
      </p:sp>
    </p:spTree>
    <p:extLst>
      <p:ext uri="{BB962C8B-B14F-4D97-AF65-F5344CB8AC3E}">
        <p14:creationId xmlns:p14="http://schemas.microsoft.com/office/powerpoint/2010/main" val="920219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18</a:t>
            </a:fld>
            <a:endParaRPr lang="en-AU" dirty="0"/>
          </a:p>
        </p:txBody>
      </p:sp>
    </p:spTree>
    <p:extLst>
      <p:ext uri="{BB962C8B-B14F-4D97-AF65-F5344CB8AC3E}">
        <p14:creationId xmlns:p14="http://schemas.microsoft.com/office/powerpoint/2010/main" val="920219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OSVDB graph of vulnerabilities</a:t>
            </a:r>
          </a:p>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19</a:t>
            </a:fld>
            <a:endParaRPr lang="en-AU" dirty="0"/>
          </a:p>
        </p:txBody>
      </p:sp>
    </p:spTree>
    <p:extLst>
      <p:ext uri="{BB962C8B-B14F-4D97-AF65-F5344CB8AC3E}">
        <p14:creationId xmlns:p14="http://schemas.microsoft.com/office/powerpoint/2010/main" val="301937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20</a:t>
            </a:fld>
            <a:endParaRPr lang="en-AU" dirty="0"/>
          </a:p>
        </p:txBody>
      </p:sp>
    </p:spTree>
    <p:extLst>
      <p:ext uri="{BB962C8B-B14F-4D97-AF65-F5344CB8AC3E}">
        <p14:creationId xmlns:p14="http://schemas.microsoft.com/office/powerpoint/2010/main" val="378548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2</a:t>
            </a:fld>
            <a:endParaRPr lang="en-AU" dirty="0"/>
          </a:p>
        </p:txBody>
      </p:sp>
    </p:spTree>
    <p:extLst>
      <p:ext uri="{BB962C8B-B14F-4D97-AF65-F5344CB8AC3E}">
        <p14:creationId xmlns:p14="http://schemas.microsoft.com/office/powerpoint/2010/main" val="1429850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21</a:t>
            </a:fld>
            <a:endParaRPr lang="en-AU" dirty="0"/>
          </a:p>
        </p:txBody>
      </p:sp>
    </p:spTree>
    <p:extLst>
      <p:ext uri="{BB962C8B-B14F-4D97-AF65-F5344CB8AC3E}">
        <p14:creationId xmlns:p14="http://schemas.microsoft.com/office/powerpoint/2010/main" val="2287578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22</a:t>
            </a:fld>
            <a:endParaRPr lang="en-AU" dirty="0"/>
          </a:p>
        </p:txBody>
      </p:sp>
    </p:spTree>
    <p:extLst>
      <p:ext uri="{BB962C8B-B14F-4D97-AF65-F5344CB8AC3E}">
        <p14:creationId xmlns:p14="http://schemas.microsoft.com/office/powerpoint/2010/main" val="3705847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http://en.wikipedia.org/wiki/Payment_gateway</a:t>
            </a:r>
          </a:p>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23</a:t>
            </a:fld>
            <a:endParaRPr lang="en-AU" dirty="0"/>
          </a:p>
        </p:txBody>
      </p:sp>
    </p:spTree>
    <p:extLst>
      <p:ext uri="{BB962C8B-B14F-4D97-AF65-F5344CB8AC3E}">
        <p14:creationId xmlns:p14="http://schemas.microsoft.com/office/powerpoint/2010/main" val="884373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are a few ways around</a:t>
            </a:r>
            <a:r>
              <a:rPr lang="en-AU" baseline="0" dirty="0" smtClean="0"/>
              <a:t> the request validation,</a:t>
            </a:r>
          </a:p>
          <a:p>
            <a:r>
              <a:rPr lang="en-AU" baseline="0" dirty="0" smtClean="0"/>
              <a:t>You can bypass the validation process</a:t>
            </a:r>
          </a:p>
          <a:p>
            <a:r>
              <a:rPr lang="en-AU" baseline="0" dirty="0" smtClean="0"/>
              <a:t>You can attack the </a:t>
            </a:r>
            <a:r>
              <a:rPr lang="en-AU" baseline="0" dirty="0" err="1" smtClean="0"/>
              <a:t>cryptographical</a:t>
            </a:r>
            <a:r>
              <a:rPr lang="en-AU" baseline="0" dirty="0" smtClean="0"/>
              <a:t> algorithms used</a:t>
            </a:r>
          </a:p>
          <a:p>
            <a:r>
              <a:rPr lang="en-AU" baseline="0" dirty="0" smtClean="0"/>
              <a:t>You can also attack the request validation, which I will cover in detail</a:t>
            </a:r>
          </a:p>
          <a:p>
            <a:endParaRPr lang="en-AU" baseline="0" dirty="0" smtClean="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24</a:t>
            </a:fld>
            <a:endParaRPr lang="en-AU" dirty="0"/>
          </a:p>
        </p:txBody>
      </p:sp>
    </p:spTree>
    <p:extLst>
      <p:ext uri="{BB962C8B-B14F-4D97-AF65-F5344CB8AC3E}">
        <p14:creationId xmlns:p14="http://schemas.microsoft.com/office/powerpoint/2010/main" val="2736261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25</a:t>
            </a:fld>
            <a:endParaRPr lang="en-AU" dirty="0"/>
          </a:p>
        </p:txBody>
      </p:sp>
    </p:spTree>
    <p:extLst>
      <p:ext uri="{BB962C8B-B14F-4D97-AF65-F5344CB8AC3E}">
        <p14:creationId xmlns:p14="http://schemas.microsoft.com/office/powerpoint/2010/main" val="434027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26</a:t>
            </a:fld>
            <a:endParaRPr lang="en-AU" dirty="0"/>
          </a:p>
        </p:txBody>
      </p:sp>
    </p:spTree>
    <p:extLst>
      <p:ext uri="{BB962C8B-B14F-4D97-AF65-F5344CB8AC3E}">
        <p14:creationId xmlns:p14="http://schemas.microsoft.com/office/powerpoint/2010/main" val="4029767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28</a:t>
            </a:fld>
            <a:endParaRPr lang="en-AU" dirty="0"/>
          </a:p>
        </p:txBody>
      </p:sp>
    </p:spTree>
    <p:extLst>
      <p:ext uri="{BB962C8B-B14F-4D97-AF65-F5344CB8AC3E}">
        <p14:creationId xmlns:p14="http://schemas.microsoft.com/office/powerpoint/2010/main" val="2307722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29</a:t>
            </a:fld>
            <a:endParaRPr lang="en-AU" dirty="0"/>
          </a:p>
        </p:txBody>
      </p:sp>
    </p:spTree>
    <p:extLst>
      <p:ext uri="{BB962C8B-B14F-4D97-AF65-F5344CB8AC3E}">
        <p14:creationId xmlns:p14="http://schemas.microsoft.com/office/powerpoint/2010/main" val="3266793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30</a:t>
            </a:fld>
            <a:endParaRPr lang="en-AU" dirty="0"/>
          </a:p>
        </p:txBody>
      </p:sp>
    </p:spTree>
    <p:extLst>
      <p:ext uri="{BB962C8B-B14F-4D97-AF65-F5344CB8AC3E}">
        <p14:creationId xmlns:p14="http://schemas.microsoft.com/office/powerpoint/2010/main" val="3261971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31</a:t>
            </a:fld>
            <a:endParaRPr lang="en-AU" dirty="0"/>
          </a:p>
        </p:txBody>
      </p:sp>
    </p:spTree>
    <p:extLst>
      <p:ext uri="{BB962C8B-B14F-4D97-AF65-F5344CB8AC3E}">
        <p14:creationId xmlns:p14="http://schemas.microsoft.com/office/powerpoint/2010/main" val="166321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3</a:t>
            </a:fld>
            <a:endParaRPr lang="en-AU" dirty="0"/>
          </a:p>
        </p:txBody>
      </p:sp>
    </p:spTree>
    <p:extLst>
      <p:ext uri="{BB962C8B-B14F-4D97-AF65-F5344CB8AC3E}">
        <p14:creationId xmlns:p14="http://schemas.microsoft.com/office/powerpoint/2010/main" val="373257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32</a:t>
            </a:fld>
            <a:endParaRPr lang="en-AU" dirty="0"/>
          </a:p>
        </p:txBody>
      </p:sp>
    </p:spTree>
    <p:extLst>
      <p:ext uri="{BB962C8B-B14F-4D97-AF65-F5344CB8AC3E}">
        <p14:creationId xmlns:p14="http://schemas.microsoft.com/office/powerpoint/2010/main" val="108577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33</a:t>
            </a:fld>
            <a:endParaRPr lang="en-AU" dirty="0"/>
          </a:p>
        </p:txBody>
      </p:sp>
    </p:spTree>
    <p:extLst>
      <p:ext uri="{BB962C8B-B14F-4D97-AF65-F5344CB8AC3E}">
        <p14:creationId xmlns:p14="http://schemas.microsoft.com/office/powerpoint/2010/main" val="3266793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34</a:t>
            </a:fld>
            <a:endParaRPr lang="en-AU" dirty="0"/>
          </a:p>
        </p:txBody>
      </p:sp>
    </p:spTree>
    <p:extLst>
      <p:ext uri="{BB962C8B-B14F-4D97-AF65-F5344CB8AC3E}">
        <p14:creationId xmlns:p14="http://schemas.microsoft.com/office/powerpoint/2010/main" val="2283781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35</a:t>
            </a:fld>
            <a:endParaRPr lang="en-AU" dirty="0"/>
          </a:p>
        </p:txBody>
      </p:sp>
    </p:spTree>
    <p:extLst>
      <p:ext uri="{BB962C8B-B14F-4D97-AF65-F5344CB8AC3E}">
        <p14:creationId xmlns:p14="http://schemas.microsoft.com/office/powerpoint/2010/main" val="3093389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36</a:t>
            </a:fld>
            <a:endParaRPr lang="en-AU" dirty="0"/>
          </a:p>
        </p:txBody>
      </p:sp>
    </p:spTree>
    <p:extLst>
      <p:ext uri="{BB962C8B-B14F-4D97-AF65-F5344CB8AC3E}">
        <p14:creationId xmlns:p14="http://schemas.microsoft.com/office/powerpoint/2010/main" val="3705847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37</a:t>
            </a:fld>
            <a:endParaRPr lang="en-AU" dirty="0"/>
          </a:p>
        </p:txBody>
      </p:sp>
    </p:spTree>
    <p:extLst>
      <p:ext uri="{BB962C8B-B14F-4D97-AF65-F5344CB8AC3E}">
        <p14:creationId xmlns:p14="http://schemas.microsoft.com/office/powerpoint/2010/main" val="453240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38</a:t>
            </a:fld>
            <a:endParaRPr lang="en-AU" dirty="0"/>
          </a:p>
        </p:txBody>
      </p:sp>
    </p:spTree>
    <p:extLst>
      <p:ext uri="{BB962C8B-B14F-4D97-AF65-F5344CB8AC3E}">
        <p14:creationId xmlns:p14="http://schemas.microsoft.com/office/powerpoint/2010/main" val="45324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4</a:t>
            </a:fld>
            <a:endParaRPr lang="en-AU" dirty="0"/>
          </a:p>
        </p:txBody>
      </p:sp>
    </p:spTree>
    <p:extLst>
      <p:ext uri="{BB962C8B-B14F-4D97-AF65-F5344CB8AC3E}">
        <p14:creationId xmlns:p14="http://schemas.microsoft.com/office/powerpoint/2010/main" val="370584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5</a:t>
            </a:fld>
            <a:endParaRPr lang="en-AU" dirty="0"/>
          </a:p>
        </p:txBody>
      </p:sp>
    </p:spTree>
    <p:extLst>
      <p:ext uri="{BB962C8B-B14F-4D97-AF65-F5344CB8AC3E}">
        <p14:creationId xmlns:p14="http://schemas.microsoft.com/office/powerpoint/2010/main" val="183223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6</a:t>
            </a:fld>
            <a:endParaRPr lang="en-AU" dirty="0"/>
          </a:p>
        </p:txBody>
      </p:sp>
    </p:spTree>
    <p:extLst>
      <p:ext uri="{BB962C8B-B14F-4D97-AF65-F5344CB8AC3E}">
        <p14:creationId xmlns:p14="http://schemas.microsoft.com/office/powerpoint/2010/main" val="37174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7</a:t>
            </a:fld>
            <a:endParaRPr lang="en-AU" dirty="0"/>
          </a:p>
        </p:txBody>
      </p:sp>
    </p:spTree>
    <p:extLst>
      <p:ext uri="{BB962C8B-B14F-4D97-AF65-F5344CB8AC3E}">
        <p14:creationId xmlns:p14="http://schemas.microsoft.com/office/powerpoint/2010/main" val="255894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8</a:t>
            </a:fld>
            <a:endParaRPr lang="en-AU" dirty="0"/>
          </a:p>
        </p:txBody>
      </p:sp>
    </p:spTree>
    <p:extLst>
      <p:ext uri="{BB962C8B-B14F-4D97-AF65-F5344CB8AC3E}">
        <p14:creationId xmlns:p14="http://schemas.microsoft.com/office/powerpoint/2010/main" val="1522349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0F7F129-3BDC-42F8-8A03-A3BFFB026993}" type="slidenum">
              <a:rPr lang="en-AU" smtClean="0"/>
              <a:pPr>
                <a:defRPr/>
              </a:pPr>
              <a:t>9</a:t>
            </a:fld>
            <a:endParaRPr lang="en-AU" dirty="0"/>
          </a:p>
        </p:txBody>
      </p:sp>
    </p:spTree>
    <p:extLst>
      <p:ext uri="{BB962C8B-B14F-4D97-AF65-F5344CB8AC3E}">
        <p14:creationId xmlns:p14="http://schemas.microsoft.com/office/powerpoint/2010/main" val="47923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bwMode="auto">
          <a:xfrm>
            <a:off x="0" y="0"/>
            <a:ext cx="9144000" cy="1571625"/>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p>
        </p:txBody>
      </p:sp>
      <p:grpSp>
        <p:nvGrpSpPr>
          <p:cNvPr id="71" name="Group 70"/>
          <p:cNvGrpSpPr/>
          <p:nvPr userDrawn="1"/>
        </p:nvGrpSpPr>
        <p:grpSpPr>
          <a:xfrm>
            <a:off x="-642974" y="-428652"/>
            <a:ext cx="2428892" cy="5000660"/>
            <a:chOff x="357158" y="71414"/>
            <a:chExt cx="3571900" cy="6572296"/>
          </a:xfrm>
        </p:grpSpPr>
        <p:grpSp>
          <p:nvGrpSpPr>
            <p:cNvPr id="13" name="Group 100"/>
            <p:cNvGrpSpPr/>
            <p:nvPr userDrawn="1"/>
          </p:nvGrpSpPr>
          <p:grpSpPr>
            <a:xfrm>
              <a:off x="2857488" y="3071810"/>
              <a:ext cx="857256" cy="857256"/>
              <a:chOff x="7643834" y="3357562"/>
              <a:chExt cx="857256" cy="857256"/>
            </a:xfrm>
          </p:grpSpPr>
          <p:sp>
            <p:nvSpPr>
              <p:cNvPr id="14" name="Round Diagonal Corner Rectangle 13"/>
              <p:cNvSpPr/>
              <p:nvPr/>
            </p:nvSpPr>
            <p:spPr>
              <a:xfrm>
                <a:off x="7643834" y="3357562"/>
                <a:ext cx="857256" cy="857256"/>
              </a:xfrm>
              <a:prstGeom prst="round2DiagRect">
                <a:avLst>
                  <a:gd name="adj1" fmla="val 0"/>
                  <a:gd name="adj2" fmla="val 23057"/>
                </a:avLst>
              </a:prstGeom>
              <a:solidFill>
                <a:srgbClr val="DC570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7762076" y="3475804"/>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91"/>
            <p:cNvGrpSpPr/>
            <p:nvPr userDrawn="1"/>
          </p:nvGrpSpPr>
          <p:grpSpPr>
            <a:xfrm>
              <a:off x="2500298" y="2571744"/>
              <a:ext cx="857256" cy="857256"/>
              <a:chOff x="7643834" y="2357430"/>
              <a:chExt cx="857256" cy="857256"/>
            </a:xfrm>
          </p:grpSpPr>
          <p:sp>
            <p:nvSpPr>
              <p:cNvPr id="17" name="Round Diagonal Corner Rectangle 16"/>
              <p:cNvSpPr/>
              <p:nvPr/>
            </p:nvSpPr>
            <p:spPr>
              <a:xfrm>
                <a:off x="7643834" y="2357430"/>
                <a:ext cx="857256" cy="857256"/>
              </a:xfrm>
              <a:prstGeom prst="round2DiagRect">
                <a:avLst>
                  <a:gd name="adj1" fmla="val 0"/>
                  <a:gd name="adj2" fmla="val 23057"/>
                </a:avLst>
              </a:prstGeom>
              <a:solidFill>
                <a:srgbClr val="DC57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a:off x="7762076" y="2475672"/>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85"/>
            <p:cNvGrpSpPr/>
            <p:nvPr userDrawn="1"/>
          </p:nvGrpSpPr>
          <p:grpSpPr>
            <a:xfrm>
              <a:off x="2214546" y="2071678"/>
              <a:ext cx="857256" cy="857256"/>
              <a:chOff x="6596898" y="6118986"/>
              <a:chExt cx="857256" cy="857256"/>
            </a:xfrm>
          </p:grpSpPr>
          <p:sp>
            <p:nvSpPr>
              <p:cNvPr id="20" name="Round Diagonal Corner Rectangle 19"/>
              <p:cNvSpPr/>
              <p:nvPr/>
            </p:nvSpPr>
            <p:spPr>
              <a:xfrm>
                <a:off x="6596898" y="6118986"/>
                <a:ext cx="857256" cy="857256"/>
              </a:xfrm>
              <a:prstGeom prst="round2DiagRect">
                <a:avLst>
                  <a:gd name="adj1" fmla="val 0"/>
                  <a:gd name="adj2" fmla="val 23057"/>
                </a:avLst>
              </a:prstGeom>
              <a:solidFill>
                <a:srgbClr val="DC57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a:off x="6715140" y="6237228"/>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3"/>
            <p:cNvGrpSpPr/>
            <p:nvPr userDrawn="1"/>
          </p:nvGrpSpPr>
          <p:grpSpPr>
            <a:xfrm>
              <a:off x="785786" y="571480"/>
              <a:ext cx="857256" cy="857256"/>
              <a:chOff x="7643834" y="3357562"/>
              <a:chExt cx="857256" cy="857256"/>
            </a:xfrm>
          </p:grpSpPr>
          <p:sp>
            <p:nvSpPr>
              <p:cNvPr id="23" name="Round Diagonal Corner Rectangle 22"/>
              <p:cNvSpPr/>
              <p:nvPr/>
            </p:nvSpPr>
            <p:spPr>
              <a:xfrm>
                <a:off x="7643834" y="3357562"/>
                <a:ext cx="857256" cy="857256"/>
              </a:xfrm>
              <a:prstGeom prst="round2DiagRect">
                <a:avLst>
                  <a:gd name="adj1" fmla="val 0"/>
                  <a:gd name="adj2" fmla="val 23057"/>
                </a:avLst>
              </a:prstGeom>
              <a:solidFill>
                <a:srgbClr val="DC570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a:off x="7762076" y="3475804"/>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6"/>
            <p:cNvGrpSpPr/>
            <p:nvPr userDrawn="1"/>
          </p:nvGrpSpPr>
          <p:grpSpPr>
            <a:xfrm>
              <a:off x="1500166" y="142852"/>
              <a:ext cx="857256" cy="857256"/>
              <a:chOff x="7715272" y="1357298"/>
              <a:chExt cx="857256" cy="857256"/>
            </a:xfrm>
          </p:grpSpPr>
          <p:sp>
            <p:nvSpPr>
              <p:cNvPr id="26" name="Round Diagonal Corner Rectangle 25"/>
              <p:cNvSpPr/>
              <p:nvPr/>
            </p:nvSpPr>
            <p:spPr>
              <a:xfrm>
                <a:off x="7715272" y="1357298"/>
                <a:ext cx="857256" cy="857256"/>
              </a:xfrm>
              <a:prstGeom prst="round2DiagRect">
                <a:avLst>
                  <a:gd name="adj1" fmla="val 0"/>
                  <a:gd name="adj2" fmla="val 23057"/>
                </a:avLst>
              </a:prstGeom>
              <a:solidFill>
                <a:srgbClr val="DC570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a:off x="7833514" y="1475540"/>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55"/>
            <p:cNvGrpSpPr/>
            <p:nvPr userDrawn="1"/>
          </p:nvGrpSpPr>
          <p:grpSpPr>
            <a:xfrm>
              <a:off x="2071670" y="285728"/>
              <a:ext cx="857256" cy="857256"/>
              <a:chOff x="6596898" y="6118986"/>
              <a:chExt cx="857256" cy="857256"/>
            </a:xfrm>
          </p:grpSpPr>
          <p:sp>
            <p:nvSpPr>
              <p:cNvPr id="29" name="Round Diagonal Corner Rectangle 28"/>
              <p:cNvSpPr/>
              <p:nvPr/>
            </p:nvSpPr>
            <p:spPr>
              <a:xfrm>
                <a:off x="6596898" y="6118986"/>
                <a:ext cx="857256" cy="857256"/>
              </a:xfrm>
              <a:prstGeom prst="round2DiagRect">
                <a:avLst>
                  <a:gd name="adj1" fmla="val 0"/>
                  <a:gd name="adj2" fmla="val 23057"/>
                </a:avLst>
              </a:prstGeom>
              <a:solidFill>
                <a:srgbClr val="DC57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a:off x="6715140" y="6237228"/>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67"/>
            <p:cNvGrpSpPr/>
            <p:nvPr userDrawn="1"/>
          </p:nvGrpSpPr>
          <p:grpSpPr>
            <a:xfrm>
              <a:off x="1500166" y="1214422"/>
              <a:ext cx="857256" cy="857256"/>
              <a:chOff x="7715272" y="1357298"/>
              <a:chExt cx="857256" cy="857256"/>
            </a:xfrm>
          </p:grpSpPr>
          <p:sp>
            <p:nvSpPr>
              <p:cNvPr id="32" name="Round Diagonal Corner Rectangle 31"/>
              <p:cNvSpPr/>
              <p:nvPr/>
            </p:nvSpPr>
            <p:spPr>
              <a:xfrm>
                <a:off x="7715272" y="1357298"/>
                <a:ext cx="857256" cy="857256"/>
              </a:xfrm>
              <a:prstGeom prst="round2DiagRect">
                <a:avLst>
                  <a:gd name="adj1" fmla="val 0"/>
                  <a:gd name="adj2" fmla="val 23057"/>
                </a:avLst>
              </a:prstGeom>
              <a:solidFill>
                <a:srgbClr val="DC570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a:off x="7833514" y="1475540"/>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73"/>
            <p:cNvGrpSpPr/>
            <p:nvPr userDrawn="1"/>
          </p:nvGrpSpPr>
          <p:grpSpPr>
            <a:xfrm>
              <a:off x="2428860" y="1214422"/>
              <a:ext cx="857256" cy="857256"/>
              <a:chOff x="7643834" y="2357430"/>
              <a:chExt cx="857256" cy="857256"/>
            </a:xfrm>
          </p:grpSpPr>
          <p:sp>
            <p:nvSpPr>
              <p:cNvPr id="35" name="Round Diagonal Corner Rectangle 34"/>
              <p:cNvSpPr/>
              <p:nvPr/>
            </p:nvSpPr>
            <p:spPr>
              <a:xfrm>
                <a:off x="7643834" y="2357430"/>
                <a:ext cx="857256" cy="857256"/>
              </a:xfrm>
              <a:prstGeom prst="round2DiagRect">
                <a:avLst>
                  <a:gd name="adj1" fmla="val 0"/>
                  <a:gd name="adj2" fmla="val 23057"/>
                </a:avLst>
              </a:prstGeom>
              <a:solidFill>
                <a:srgbClr val="DC57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a:off x="7762076" y="2475672"/>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79"/>
            <p:cNvGrpSpPr/>
            <p:nvPr userDrawn="1"/>
          </p:nvGrpSpPr>
          <p:grpSpPr>
            <a:xfrm>
              <a:off x="3000364" y="1643050"/>
              <a:ext cx="857256" cy="857256"/>
              <a:chOff x="7643834" y="3357562"/>
              <a:chExt cx="857256" cy="857256"/>
            </a:xfrm>
          </p:grpSpPr>
          <p:sp>
            <p:nvSpPr>
              <p:cNvPr id="38" name="Round Diagonal Corner Rectangle 37"/>
              <p:cNvSpPr/>
              <p:nvPr/>
            </p:nvSpPr>
            <p:spPr>
              <a:xfrm>
                <a:off x="7643834" y="3357562"/>
                <a:ext cx="857256" cy="857256"/>
              </a:xfrm>
              <a:prstGeom prst="round2DiagRect">
                <a:avLst>
                  <a:gd name="adj1" fmla="val 0"/>
                  <a:gd name="adj2" fmla="val 23057"/>
                </a:avLst>
              </a:prstGeom>
              <a:solidFill>
                <a:srgbClr val="DC570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a:off x="7762076" y="3475804"/>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82"/>
            <p:cNvGrpSpPr/>
            <p:nvPr userDrawn="1"/>
          </p:nvGrpSpPr>
          <p:grpSpPr>
            <a:xfrm>
              <a:off x="428596" y="2285992"/>
              <a:ext cx="857256" cy="857256"/>
              <a:chOff x="6596898" y="6118986"/>
              <a:chExt cx="857256" cy="857256"/>
            </a:xfrm>
          </p:grpSpPr>
          <p:sp>
            <p:nvSpPr>
              <p:cNvPr id="41" name="Round Diagonal Corner Rectangle 40"/>
              <p:cNvSpPr/>
              <p:nvPr/>
            </p:nvSpPr>
            <p:spPr>
              <a:xfrm>
                <a:off x="6596898" y="6118986"/>
                <a:ext cx="857256" cy="857256"/>
              </a:xfrm>
              <a:prstGeom prst="round2DiagRect">
                <a:avLst>
                  <a:gd name="adj1" fmla="val 0"/>
                  <a:gd name="adj2" fmla="val 23057"/>
                </a:avLst>
              </a:prstGeom>
              <a:solidFill>
                <a:srgbClr val="DC57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1"/>
              <p:cNvSpPr/>
              <p:nvPr/>
            </p:nvSpPr>
            <p:spPr>
              <a:xfrm>
                <a:off x="6715140" y="6237228"/>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88"/>
            <p:cNvGrpSpPr/>
            <p:nvPr userDrawn="1"/>
          </p:nvGrpSpPr>
          <p:grpSpPr>
            <a:xfrm>
              <a:off x="1500166" y="2285992"/>
              <a:ext cx="857256" cy="857256"/>
              <a:chOff x="6596898" y="6118986"/>
              <a:chExt cx="857256" cy="857256"/>
            </a:xfrm>
          </p:grpSpPr>
          <p:sp>
            <p:nvSpPr>
              <p:cNvPr id="44" name="Round Diagonal Corner Rectangle 43"/>
              <p:cNvSpPr/>
              <p:nvPr/>
            </p:nvSpPr>
            <p:spPr>
              <a:xfrm>
                <a:off x="6596898" y="6118986"/>
                <a:ext cx="857256" cy="857256"/>
              </a:xfrm>
              <a:prstGeom prst="round2DiagRect">
                <a:avLst>
                  <a:gd name="adj1" fmla="val 0"/>
                  <a:gd name="adj2" fmla="val 23057"/>
                </a:avLst>
              </a:prstGeom>
              <a:solidFill>
                <a:srgbClr val="DC57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a:off x="6715140" y="6237228"/>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94"/>
            <p:cNvGrpSpPr/>
            <p:nvPr userDrawn="1"/>
          </p:nvGrpSpPr>
          <p:grpSpPr>
            <a:xfrm>
              <a:off x="928662" y="2786058"/>
              <a:ext cx="857256" cy="857256"/>
              <a:chOff x="7643834" y="2357430"/>
              <a:chExt cx="857256" cy="857256"/>
            </a:xfrm>
          </p:grpSpPr>
          <p:sp>
            <p:nvSpPr>
              <p:cNvPr id="47" name="Round Diagonal Corner Rectangle 46"/>
              <p:cNvSpPr/>
              <p:nvPr/>
            </p:nvSpPr>
            <p:spPr>
              <a:xfrm>
                <a:off x="7643834" y="2357430"/>
                <a:ext cx="857256" cy="857256"/>
              </a:xfrm>
              <a:prstGeom prst="round2DiagRect">
                <a:avLst>
                  <a:gd name="adj1" fmla="val 0"/>
                  <a:gd name="adj2" fmla="val 23057"/>
                </a:avLst>
              </a:prstGeom>
              <a:solidFill>
                <a:srgbClr val="DC57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47"/>
              <p:cNvSpPr/>
              <p:nvPr/>
            </p:nvSpPr>
            <p:spPr>
              <a:xfrm>
                <a:off x="7762076" y="2475672"/>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97"/>
            <p:cNvGrpSpPr/>
            <p:nvPr userDrawn="1"/>
          </p:nvGrpSpPr>
          <p:grpSpPr>
            <a:xfrm>
              <a:off x="1571604" y="3286124"/>
              <a:ext cx="857256" cy="857256"/>
              <a:chOff x="7715272" y="1357298"/>
              <a:chExt cx="857256" cy="857256"/>
            </a:xfrm>
          </p:grpSpPr>
          <p:sp>
            <p:nvSpPr>
              <p:cNvPr id="50" name="Round Diagonal Corner Rectangle 49"/>
              <p:cNvSpPr/>
              <p:nvPr/>
            </p:nvSpPr>
            <p:spPr>
              <a:xfrm>
                <a:off x="7715272" y="1357298"/>
                <a:ext cx="857256" cy="857256"/>
              </a:xfrm>
              <a:prstGeom prst="round2DiagRect">
                <a:avLst>
                  <a:gd name="adj1" fmla="val 0"/>
                  <a:gd name="adj2" fmla="val 23057"/>
                </a:avLst>
              </a:prstGeom>
              <a:solidFill>
                <a:srgbClr val="DC570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a:off x="7833514" y="1475540"/>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03"/>
            <p:cNvGrpSpPr/>
            <p:nvPr userDrawn="1"/>
          </p:nvGrpSpPr>
          <p:grpSpPr>
            <a:xfrm>
              <a:off x="2285984" y="4000504"/>
              <a:ext cx="857256" cy="857256"/>
              <a:chOff x="7643834" y="2357430"/>
              <a:chExt cx="857256" cy="857256"/>
            </a:xfrm>
          </p:grpSpPr>
          <p:sp>
            <p:nvSpPr>
              <p:cNvPr id="53" name="Round Diagonal Corner Rectangle 52"/>
              <p:cNvSpPr/>
              <p:nvPr/>
            </p:nvSpPr>
            <p:spPr>
              <a:xfrm>
                <a:off x="7643834" y="2357430"/>
                <a:ext cx="857256" cy="857256"/>
              </a:xfrm>
              <a:prstGeom prst="round2DiagRect">
                <a:avLst>
                  <a:gd name="adj1" fmla="val 0"/>
                  <a:gd name="adj2" fmla="val 23057"/>
                </a:avLst>
              </a:prstGeom>
              <a:solidFill>
                <a:srgbClr val="DC57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a:off x="7762076" y="2475672"/>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106"/>
            <p:cNvGrpSpPr/>
            <p:nvPr userDrawn="1"/>
          </p:nvGrpSpPr>
          <p:grpSpPr>
            <a:xfrm>
              <a:off x="1214414" y="3857628"/>
              <a:ext cx="857256" cy="857256"/>
              <a:chOff x="7643834" y="2357430"/>
              <a:chExt cx="857256" cy="857256"/>
            </a:xfrm>
          </p:grpSpPr>
          <p:sp>
            <p:nvSpPr>
              <p:cNvPr id="56" name="Round Diagonal Corner Rectangle 55"/>
              <p:cNvSpPr/>
              <p:nvPr/>
            </p:nvSpPr>
            <p:spPr>
              <a:xfrm>
                <a:off x="7643834" y="2357430"/>
                <a:ext cx="857256" cy="857256"/>
              </a:xfrm>
              <a:prstGeom prst="round2DiagRect">
                <a:avLst>
                  <a:gd name="adj1" fmla="val 0"/>
                  <a:gd name="adj2" fmla="val 23057"/>
                </a:avLst>
              </a:prstGeom>
              <a:solidFill>
                <a:srgbClr val="DC57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a:off x="7762076" y="2475672"/>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09"/>
            <p:cNvGrpSpPr/>
            <p:nvPr userDrawn="1"/>
          </p:nvGrpSpPr>
          <p:grpSpPr>
            <a:xfrm>
              <a:off x="1571604" y="4429132"/>
              <a:ext cx="857256" cy="857256"/>
              <a:chOff x="7643834" y="3357562"/>
              <a:chExt cx="857256" cy="857256"/>
            </a:xfrm>
          </p:grpSpPr>
          <p:sp>
            <p:nvSpPr>
              <p:cNvPr id="59" name="Round Diagonal Corner Rectangle 58"/>
              <p:cNvSpPr/>
              <p:nvPr/>
            </p:nvSpPr>
            <p:spPr>
              <a:xfrm>
                <a:off x="7643834" y="3357562"/>
                <a:ext cx="857256" cy="857256"/>
              </a:xfrm>
              <a:prstGeom prst="round2DiagRect">
                <a:avLst>
                  <a:gd name="adj1" fmla="val 0"/>
                  <a:gd name="adj2" fmla="val 23057"/>
                </a:avLst>
              </a:prstGeom>
              <a:solidFill>
                <a:srgbClr val="DC570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a:off x="7762076" y="3475804"/>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12"/>
            <p:cNvGrpSpPr/>
            <p:nvPr userDrawn="1"/>
          </p:nvGrpSpPr>
          <p:grpSpPr>
            <a:xfrm>
              <a:off x="2643174" y="4929198"/>
              <a:ext cx="857256" cy="857256"/>
              <a:chOff x="7643834" y="3357562"/>
              <a:chExt cx="857256" cy="857256"/>
            </a:xfrm>
          </p:grpSpPr>
          <p:sp>
            <p:nvSpPr>
              <p:cNvPr id="62" name="Round Diagonal Corner Rectangle 61"/>
              <p:cNvSpPr/>
              <p:nvPr/>
            </p:nvSpPr>
            <p:spPr>
              <a:xfrm>
                <a:off x="7643834" y="3357562"/>
                <a:ext cx="857256" cy="857256"/>
              </a:xfrm>
              <a:prstGeom prst="round2DiagRect">
                <a:avLst>
                  <a:gd name="adj1" fmla="val 0"/>
                  <a:gd name="adj2" fmla="val 23057"/>
                </a:avLst>
              </a:prstGeom>
              <a:solidFill>
                <a:srgbClr val="DC570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a:off x="7762076" y="3475804"/>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15"/>
            <p:cNvGrpSpPr/>
            <p:nvPr userDrawn="1"/>
          </p:nvGrpSpPr>
          <p:grpSpPr>
            <a:xfrm>
              <a:off x="1857356" y="5715016"/>
              <a:ext cx="857256" cy="857256"/>
              <a:chOff x="7643834" y="3357562"/>
              <a:chExt cx="857256" cy="857256"/>
            </a:xfrm>
          </p:grpSpPr>
          <p:sp>
            <p:nvSpPr>
              <p:cNvPr id="65" name="Round Diagonal Corner Rectangle 64"/>
              <p:cNvSpPr/>
              <p:nvPr/>
            </p:nvSpPr>
            <p:spPr>
              <a:xfrm>
                <a:off x="7643834" y="3357562"/>
                <a:ext cx="857256" cy="857256"/>
              </a:xfrm>
              <a:prstGeom prst="round2DiagRect">
                <a:avLst>
                  <a:gd name="adj1" fmla="val 0"/>
                  <a:gd name="adj2" fmla="val 23057"/>
                </a:avLst>
              </a:prstGeom>
              <a:solidFill>
                <a:srgbClr val="DC570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a:off x="7762076" y="3475804"/>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38"/>
            <p:cNvGrpSpPr/>
            <p:nvPr userDrawn="1"/>
          </p:nvGrpSpPr>
          <p:grpSpPr>
            <a:xfrm>
              <a:off x="571472" y="1643050"/>
              <a:ext cx="857256" cy="857256"/>
              <a:chOff x="7643834" y="2357430"/>
              <a:chExt cx="857256" cy="857256"/>
            </a:xfrm>
          </p:grpSpPr>
          <p:sp>
            <p:nvSpPr>
              <p:cNvPr id="68" name="Round Diagonal Corner Rectangle 67"/>
              <p:cNvSpPr/>
              <p:nvPr/>
            </p:nvSpPr>
            <p:spPr>
              <a:xfrm>
                <a:off x="7643834" y="2357430"/>
                <a:ext cx="857256" cy="857256"/>
              </a:xfrm>
              <a:prstGeom prst="round2DiagRect">
                <a:avLst>
                  <a:gd name="adj1" fmla="val 0"/>
                  <a:gd name="adj2" fmla="val 23057"/>
                </a:avLst>
              </a:prstGeom>
              <a:solidFill>
                <a:srgbClr val="DC57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a:off x="7762076" y="2475672"/>
                <a:ext cx="620772" cy="620772"/>
              </a:xfrm>
              <a:prstGeom prst="round2DiagRect">
                <a:avLst>
                  <a:gd name="adj1" fmla="val 0"/>
                  <a:gd name="adj2" fmla="val 23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p:cNvSpPr/>
            <p:nvPr userDrawn="1"/>
          </p:nvSpPr>
          <p:spPr>
            <a:xfrm>
              <a:off x="357158" y="71414"/>
              <a:ext cx="3571900" cy="657229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50" descr="StratPMS1"/>
          <p:cNvPicPr>
            <a:picLocks noChangeAspect="1" noChangeArrowheads="1"/>
          </p:cNvPicPr>
          <p:nvPr userDrawn="1"/>
        </p:nvPicPr>
        <p:blipFill>
          <a:blip r:embed="rId2" cstate="print"/>
          <a:srcRect l="4964" t="15845" r="5733" b="20773"/>
          <a:stretch>
            <a:fillRect/>
          </a:stretch>
        </p:blipFill>
        <p:spPr bwMode="auto">
          <a:xfrm>
            <a:off x="142875" y="6000750"/>
            <a:ext cx="1606550" cy="357188"/>
          </a:xfrm>
          <a:prstGeom prst="rect">
            <a:avLst/>
          </a:prstGeom>
          <a:noFill/>
          <a:ln w="9525">
            <a:noFill/>
            <a:miter lim="800000"/>
            <a:headEnd/>
            <a:tailEnd/>
          </a:ln>
        </p:spPr>
      </p:pic>
      <p:sp>
        <p:nvSpPr>
          <p:cNvPr id="6" name="Rectangle 5"/>
          <p:cNvSpPr/>
          <p:nvPr userDrawn="1"/>
        </p:nvSpPr>
        <p:spPr bwMode="auto">
          <a:xfrm>
            <a:off x="0" y="6357938"/>
            <a:ext cx="1500188" cy="2857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defRPr/>
            </a:pPr>
            <a:endParaRPr lang="en-US"/>
          </a:p>
        </p:txBody>
      </p:sp>
      <p:sp>
        <p:nvSpPr>
          <p:cNvPr id="7" name="Line 22"/>
          <p:cNvSpPr>
            <a:spLocks noChangeShapeType="1"/>
          </p:cNvSpPr>
          <p:nvPr userDrawn="1"/>
        </p:nvSpPr>
        <p:spPr bwMode="auto">
          <a:xfrm>
            <a:off x="885825" y="3014663"/>
            <a:ext cx="7483475" cy="0"/>
          </a:xfrm>
          <a:prstGeom prst="line">
            <a:avLst/>
          </a:prstGeom>
          <a:noFill/>
          <a:ln w="9525" cap="rnd">
            <a:solidFill>
              <a:schemeClr val="tx1"/>
            </a:solidFill>
            <a:prstDash val="sysDot"/>
            <a:round/>
            <a:headEnd/>
            <a:tailEnd/>
          </a:ln>
          <a:effectLst/>
        </p:spPr>
        <p:txBody>
          <a:bodyPr wrap="none" anchor="ctr"/>
          <a:lstStyle/>
          <a:p>
            <a:pPr algn="ctr">
              <a:defRPr/>
            </a:pPr>
            <a:endParaRPr lang="en-AU">
              <a:cs typeface="+mn-cs"/>
            </a:endParaRPr>
          </a:p>
        </p:txBody>
      </p:sp>
      <p:sp>
        <p:nvSpPr>
          <p:cNvPr id="8" name="Line 23"/>
          <p:cNvSpPr>
            <a:spLocks noChangeShapeType="1"/>
          </p:cNvSpPr>
          <p:nvPr userDrawn="1"/>
        </p:nvSpPr>
        <p:spPr bwMode="auto">
          <a:xfrm>
            <a:off x="885825" y="4043363"/>
            <a:ext cx="7483475" cy="0"/>
          </a:xfrm>
          <a:prstGeom prst="line">
            <a:avLst/>
          </a:prstGeom>
          <a:noFill/>
          <a:ln w="9525" cap="rnd">
            <a:solidFill>
              <a:schemeClr val="tx1"/>
            </a:solidFill>
            <a:prstDash val="sysDot"/>
            <a:round/>
            <a:headEnd/>
            <a:tailEnd/>
          </a:ln>
          <a:effectLst/>
        </p:spPr>
        <p:txBody>
          <a:bodyPr wrap="none" anchor="ctr"/>
          <a:lstStyle/>
          <a:p>
            <a:pPr algn="ctr">
              <a:defRPr/>
            </a:pPr>
            <a:endParaRPr lang="en-AU">
              <a:cs typeface="+mn-cs"/>
            </a:endParaRPr>
          </a:p>
        </p:txBody>
      </p:sp>
      <p:sp>
        <p:nvSpPr>
          <p:cNvPr id="9" name="Line 21"/>
          <p:cNvSpPr>
            <a:spLocks noChangeShapeType="1"/>
          </p:cNvSpPr>
          <p:nvPr userDrawn="1"/>
        </p:nvSpPr>
        <p:spPr bwMode="auto">
          <a:xfrm>
            <a:off x="885825" y="1862138"/>
            <a:ext cx="7483475" cy="0"/>
          </a:xfrm>
          <a:prstGeom prst="line">
            <a:avLst/>
          </a:prstGeom>
          <a:noFill/>
          <a:ln w="9525" cap="rnd">
            <a:solidFill>
              <a:schemeClr val="tx1"/>
            </a:solidFill>
            <a:prstDash val="sysDot"/>
            <a:round/>
            <a:headEnd/>
            <a:tailEnd/>
          </a:ln>
          <a:effectLst/>
        </p:spPr>
        <p:txBody>
          <a:bodyPr wrap="none" anchor="ctr"/>
          <a:lstStyle/>
          <a:p>
            <a:pPr algn="ctr">
              <a:defRPr/>
            </a:pPr>
            <a:endParaRPr lang="en-AU">
              <a:cs typeface="+mn-cs"/>
            </a:endParaRPr>
          </a:p>
        </p:txBody>
      </p:sp>
      <p:sp>
        <p:nvSpPr>
          <p:cNvPr id="10" name="Text Box 353"/>
          <p:cNvSpPr txBox="1">
            <a:spLocks noChangeArrowheads="1"/>
          </p:cNvSpPr>
          <p:nvPr userDrawn="1"/>
        </p:nvSpPr>
        <p:spPr bwMode="auto">
          <a:xfrm>
            <a:off x="914400" y="1903413"/>
            <a:ext cx="7467600" cy="884237"/>
          </a:xfrm>
          <a:prstGeom prst="rect">
            <a:avLst/>
          </a:prstGeom>
          <a:noFill/>
          <a:ln w="9525">
            <a:noFill/>
            <a:miter lim="800000"/>
            <a:headEnd/>
            <a:tailEnd/>
          </a:ln>
          <a:effectLst/>
        </p:spPr>
        <p:txBody>
          <a:bodyPr>
            <a:spAutoFit/>
          </a:bodyPr>
          <a:lstStyle/>
          <a:p>
            <a:pPr algn="ctr">
              <a:defRPr/>
            </a:pPr>
            <a:r>
              <a:rPr lang="en-US" sz="3200" dirty="0" smtClean="0">
                <a:latin typeface="+mj-lt"/>
              </a:rPr>
              <a:t>Practical attacks on </a:t>
            </a:r>
            <a:r>
              <a:rPr lang="en-US" sz="3200" baseline="0" dirty="0" smtClean="0">
                <a:latin typeface="+mj-lt"/>
              </a:rPr>
              <a:t>payment gateways</a:t>
            </a:r>
          </a:p>
          <a:p>
            <a:pPr algn="ctr">
              <a:defRPr/>
            </a:pPr>
            <a:r>
              <a:rPr lang="en-US" sz="2000" dirty="0" smtClean="0">
                <a:solidFill>
                  <a:schemeClr val="bg2"/>
                </a:solidFill>
                <a:latin typeface="+mj-lt"/>
              </a:rPr>
              <a:t>and</a:t>
            </a:r>
            <a:r>
              <a:rPr lang="en-US" sz="2000" baseline="0" dirty="0" smtClean="0">
                <a:solidFill>
                  <a:schemeClr val="bg2"/>
                </a:solidFill>
                <a:latin typeface="+mj-lt"/>
              </a:rPr>
              <a:t> associated functionality</a:t>
            </a:r>
            <a:endParaRPr lang="en-AU" sz="1800" dirty="0">
              <a:solidFill>
                <a:schemeClr val="bg2"/>
              </a:solidFill>
              <a:latin typeface="+mj-lt"/>
            </a:endParaRPr>
          </a:p>
        </p:txBody>
      </p:sp>
      <p:sp>
        <p:nvSpPr>
          <p:cNvPr id="11" name="Text Box 354"/>
          <p:cNvSpPr txBox="1">
            <a:spLocks noChangeArrowheads="1"/>
          </p:cNvSpPr>
          <p:nvPr userDrawn="1"/>
        </p:nvSpPr>
        <p:spPr bwMode="auto">
          <a:xfrm>
            <a:off x="944563" y="4043363"/>
            <a:ext cx="7467600" cy="457200"/>
          </a:xfrm>
          <a:prstGeom prst="rect">
            <a:avLst/>
          </a:prstGeom>
          <a:noFill/>
          <a:ln w="9525">
            <a:noFill/>
            <a:miter lim="800000"/>
            <a:headEnd/>
            <a:tailEnd/>
          </a:ln>
          <a:effectLst/>
        </p:spPr>
        <p:txBody>
          <a:bodyPr>
            <a:spAutoFit/>
          </a:bodyPr>
          <a:lstStyle/>
          <a:p>
            <a:pPr algn="ctr">
              <a:defRPr/>
            </a:pPr>
            <a:r>
              <a:rPr lang="en-AU" sz="2400" dirty="0" smtClean="0">
                <a:latin typeface="+mj-lt"/>
              </a:rPr>
              <a:t>Ruxcon</a:t>
            </a:r>
            <a:r>
              <a:rPr lang="en-AU" sz="2400" baseline="0" dirty="0" smtClean="0">
                <a:latin typeface="+mj-lt"/>
              </a:rPr>
              <a:t> </a:t>
            </a:r>
            <a:r>
              <a:rPr lang="en-AU" sz="2400" dirty="0" smtClean="0">
                <a:latin typeface="+mj-lt"/>
              </a:rPr>
              <a:t>2012, Melbourne</a:t>
            </a:r>
            <a:endParaRPr lang="en-AU" sz="2000" dirty="0">
              <a:latin typeface="+mj-lt"/>
            </a:endParaRPr>
          </a:p>
        </p:txBody>
      </p:sp>
      <p:sp>
        <p:nvSpPr>
          <p:cNvPr id="12" name="Text Box 354"/>
          <p:cNvSpPr txBox="1">
            <a:spLocks noChangeArrowheads="1"/>
          </p:cNvSpPr>
          <p:nvPr userDrawn="1"/>
        </p:nvSpPr>
        <p:spPr bwMode="auto">
          <a:xfrm>
            <a:off x="944563" y="3100388"/>
            <a:ext cx="7467600" cy="457200"/>
          </a:xfrm>
          <a:prstGeom prst="rect">
            <a:avLst/>
          </a:prstGeom>
          <a:noFill/>
          <a:ln w="9525">
            <a:noFill/>
            <a:miter lim="800000"/>
            <a:headEnd/>
            <a:tailEnd/>
          </a:ln>
          <a:effectLst/>
        </p:spPr>
        <p:txBody>
          <a:bodyPr>
            <a:spAutoFit/>
          </a:bodyPr>
          <a:lstStyle/>
          <a:p>
            <a:pPr algn="ctr">
              <a:spcBef>
                <a:spcPts val="500"/>
              </a:spcBef>
              <a:tabLst>
                <a:tab pos="0" algn="l"/>
                <a:tab pos="341313"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pPr>
            <a:r>
              <a:rPr lang="en-US" sz="2400" b="0" dirty="0" smtClean="0">
                <a:solidFill>
                  <a:srgbClr val="000000"/>
                </a:solidFill>
                <a:latin typeface="+mj-lt"/>
                <a:ea typeface="MS Gothic" charset="-128"/>
              </a:rPr>
              <a:t>Eldar Marcussen, </a:t>
            </a:r>
            <a:r>
              <a:rPr lang="en-US" sz="2400" b="1" dirty="0">
                <a:solidFill>
                  <a:srgbClr val="000000"/>
                </a:solidFill>
                <a:latin typeface="+mj-lt"/>
                <a:ea typeface="MS Gothic" charset="-128"/>
              </a:rPr>
              <a:t>S</a:t>
            </a:r>
            <a:r>
              <a:rPr lang="en-US" sz="2400" dirty="0" smtClean="0">
                <a:solidFill>
                  <a:srgbClr val="000000"/>
                </a:solidFill>
                <a:latin typeface="+mj-lt"/>
                <a:ea typeface="MS Gothic" charset="-128"/>
              </a:rPr>
              <a:t>tratsec</a:t>
            </a:r>
            <a:endParaRPr lang="en-US" sz="2400" dirty="0">
              <a:solidFill>
                <a:srgbClr val="000000"/>
              </a:solidFill>
              <a:latin typeface="+mj-lt"/>
              <a:ea typeface="MS Gothic" charset="-128"/>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BB26B-EFB9-4C18-8726-E2607CF1DA51}" type="datetimeFigureOut">
              <a:rPr lang="en-US" smtClean="0"/>
              <a:pPr/>
              <a:t>10/24/2012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C788C5-6DEA-42E9-AEF6-85BF57319C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BB26B-EFB9-4C18-8726-E2607CF1DA51}" type="datetimeFigureOut">
              <a:rPr lang="en-US" smtClean="0"/>
              <a:pPr/>
              <a:t>10/24/2012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C788C5-6DEA-42E9-AEF6-85BF57319C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BB26B-EFB9-4C18-8726-E2607CF1DA51}" type="datetimeFigureOut">
              <a:rPr lang="en-US" smtClean="0"/>
              <a:pPr/>
              <a:t>10/24/2012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C788C5-6DEA-42E9-AEF6-85BF57319C6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BB26B-EFB9-4C18-8726-E2607CF1DA51}" type="datetimeFigureOut">
              <a:rPr lang="en-US" smtClean="0"/>
              <a:pPr/>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788C5-6DEA-42E9-AEF6-85BF57319C6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BB26B-EFB9-4C18-8726-E2607CF1DA51}" type="datetimeFigureOut">
              <a:rPr lang="en-US" smtClean="0"/>
              <a:pPr/>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788C5-6DEA-42E9-AEF6-85BF57319C6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BB26B-EFB9-4C18-8726-E2607CF1DA51}"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788C5-6DEA-42E9-AEF6-85BF57319C6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BB26B-EFB9-4C18-8726-E2607CF1DA51}"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788C5-6DEA-42E9-AEF6-85BF57319C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62" y="500046"/>
            <a:ext cx="5924550" cy="5715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536719"/>
            <a:ext cx="7772400"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2425" y="500042"/>
            <a:ext cx="5924550" cy="571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73238"/>
            <a:ext cx="3810000"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3810000"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ight Triangle 3"/>
          <p:cNvSpPr/>
          <p:nvPr userDrawn="1"/>
        </p:nvSpPr>
        <p:spPr bwMode="auto">
          <a:xfrm flipH="1">
            <a:off x="642938" y="4214813"/>
            <a:ext cx="8501062" cy="2643187"/>
          </a:xfrm>
          <a:prstGeom prst="rtTriangle">
            <a:avLst/>
          </a:prstGeom>
          <a:solidFill>
            <a:schemeClr val="bg1"/>
          </a:solidFill>
          <a:ln w="9525" cap="flat" cmpd="sng" algn="ctr">
            <a:no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352425" y="500046"/>
            <a:ext cx="5924550" cy="571500"/>
          </a:xfrm>
        </p:spPr>
        <p:txBody>
          <a:bodyPr/>
          <a:lstStyle/>
          <a:p>
            <a:r>
              <a:rPr lang="en-US" smtClean="0"/>
              <a:t>Click to edit Master title style</a:t>
            </a:r>
            <a:endParaRPr lang="en-US" dirty="0"/>
          </a:p>
        </p:txBody>
      </p:sp>
      <p:sp>
        <p:nvSpPr>
          <p:cNvPr id="6" name="Picture Placeholder 5"/>
          <p:cNvSpPr>
            <a:spLocks noGrp="1"/>
          </p:cNvSpPr>
          <p:nvPr>
            <p:ph type="pic" sz="quarter" idx="10"/>
          </p:nvPr>
        </p:nvSpPr>
        <p:spPr>
          <a:xfrm>
            <a:off x="1785938" y="1785938"/>
            <a:ext cx="5572125" cy="4143375"/>
          </a:xfrm>
        </p:spPr>
        <p:txBody>
          <a:bodyPr/>
          <a:lstStyle/>
          <a:p>
            <a:pPr lvl="0"/>
            <a:r>
              <a:rPr lang="en-US" noProof="0" smtClean="0"/>
              <a:t>Click icon to add picture</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BB26B-EFB9-4C18-8726-E2607CF1DA51}"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788C5-6DEA-42E9-AEF6-85BF57319C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BB26B-EFB9-4C18-8726-E2607CF1DA51}"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788C5-6DEA-42E9-AEF6-85BF57319C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CBB26B-EFB9-4C18-8726-E2607CF1DA51}"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788C5-6DEA-42E9-AEF6-85BF57319C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BB26B-EFB9-4C18-8726-E2607CF1DA51}" type="datetimeFigureOut">
              <a:rPr lang="en-US" smtClean="0"/>
              <a:pPr/>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788C5-6DEA-42E9-AEF6-85BF57319C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4143380"/>
            <a:ext cx="9144000" cy="2714620"/>
          </a:xfrm>
          <a:prstGeom prst="rect">
            <a:avLst/>
          </a:prstGeom>
          <a:blipFill dpi="0" rotWithShape="1">
            <a:blip r:embed="rId7" cstate="print">
              <a:alphaModFix amt="38000"/>
            </a:blip>
            <a:srcRect/>
            <a:stretch>
              <a:fillRect b="-17000"/>
            </a:stretch>
          </a:blipFill>
          <a:ln w="9525" cap="flat" cmpd="sng" algn="ctr">
            <a:noFill/>
            <a:prstDash val="solid"/>
            <a:round/>
            <a:headEnd type="none" w="med" len="med"/>
            <a:tailEnd type="none" w="med" len="med"/>
          </a:ln>
          <a:effectLst/>
        </p:spPr>
        <p:txBody>
          <a:bodyPr/>
          <a:lstStyle/>
          <a:p>
            <a:pPr>
              <a:defRPr/>
            </a:pPr>
            <a:endParaRPr lang="en-US"/>
          </a:p>
        </p:txBody>
      </p:sp>
      <p:sp>
        <p:nvSpPr>
          <p:cNvPr id="1090" name="Text Box 66"/>
          <p:cNvSpPr txBox="1">
            <a:spLocks noChangeArrowheads="1"/>
          </p:cNvSpPr>
          <p:nvPr/>
        </p:nvSpPr>
        <p:spPr bwMode="auto">
          <a:xfrm>
            <a:off x="8347075" y="6497638"/>
            <a:ext cx="762000" cy="276999"/>
          </a:xfrm>
          <a:prstGeom prst="rect">
            <a:avLst/>
          </a:prstGeom>
          <a:noFill/>
          <a:ln w="9525">
            <a:noFill/>
            <a:miter lim="800000"/>
            <a:headEnd/>
            <a:tailEnd/>
          </a:ln>
          <a:effectLst/>
        </p:spPr>
        <p:txBody>
          <a:bodyPr>
            <a:spAutoFit/>
          </a:bodyPr>
          <a:lstStyle/>
          <a:p>
            <a:pPr algn="r" eaLnBrk="0" hangingPunct="0">
              <a:spcBef>
                <a:spcPct val="50000"/>
              </a:spcBef>
              <a:defRPr/>
            </a:pPr>
            <a:fld id="{7285CEA9-608C-4D36-96F1-C8DF4E132FDA}" type="slidenum">
              <a:rPr lang="en-US" altLang="en-US" sz="1200">
                <a:solidFill>
                  <a:schemeClr val="tx1"/>
                </a:solidFill>
                <a:latin typeface="Arial Narrow Bold" charset="0"/>
                <a:cs typeface="+mn-cs"/>
              </a:rPr>
              <a:pPr algn="r" eaLnBrk="0" hangingPunct="0">
                <a:spcBef>
                  <a:spcPct val="50000"/>
                </a:spcBef>
                <a:defRPr/>
              </a:pPr>
              <a:t>‹#›</a:t>
            </a:fld>
            <a:endParaRPr lang="en-US" altLang="en-US" sz="1200" dirty="0">
              <a:solidFill>
                <a:schemeClr val="tx1"/>
              </a:solidFill>
              <a:latin typeface="Arial Narrow Bold" charset="0"/>
              <a:cs typeface="+mn-cs"/>
            </a:endParaRPr>
          </a:p>
        </p:txBody>
      </p:sp>
      <p:sp>
        <p:nvSpPr>
          <p:cNvPr id="1030" name="Rectangle 75"/>
          <p:cNvSpPr>
            <a:spLocks noGrp="1" noChangeArrowheads="1"/>
          </p:cNvSpPr>
          <p:nvPr>
            <p:ph type="title"/>
          </p:nvPr>
        </p:nvSpPr>
        <p:spPr bwMode="auto">
          <a:xfrm>
            <a:off x="352425" y="1071563"/>
            <a:ext cx="5924550"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31" name="Rectangle 76"/>
          <p:cNvSpPr>
            <a:spLocks noGrp="1" noChangeArrowheads="1"/>
          </p:cNvSpPr>
          <p:nvPr>
            <p:ph type="body" idx="1"/>
          </p:nvPr>
        </p:nvSpPr>
        <p:spPr bwMode="auto">
          <a:xfrm>
            <a:off x="685800" y="1773238"/>
            <a:ext cx="7772400" cy="4535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Rectangle 11"/>
          <p:cNvSpPr/>
          <p:nvPr/>
        </p:nvSpPr>
        <p:spPr bwMode="auto">
          <a:xfrm>
            <a:off x="0" y="0"/>
            <a:ext cx="9144000" cy="1071563"/>
          </a:xfrm>
          <a:prstGeom prst="rect">
            <a:avLst/>
          </a:prstGeom>
          <a:blipFill>
            <a:blip r:embed="rId8" cstate="print">
              <a:lum bright="-34000" contrast="-2000"/>
            </a:blip>
            <a:stretch>
              <a:fillRect/>
            </a:stretch>
          </a:blip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3" name="Picture 50" descr="StratPMS1"/>
          <p:cNvPicPr>
            <a:picLocks noChangeAspect="1" noChangeArrowheads="1"/>
          </p:cNvPicPr>
          <p:nvPr/>
        </p:nvPicPr>
        <p:blipFill>
          <a:blip r:embed="rId9" cstate="print"/>
          <a:srcRect l="4964" t="15845" r="5733" b="20773"/>
          <a:stretch>
            <a:fillRect/>
          </a:stretch>
        </p:blipFill>
        <p:spPr bwMode="auto">
          <a:xfrm>
            <a:off x="142844" y="6357938"/>
            <a:ext cx="1285875" cy="285750"/>
          </a:xfrm>
          <a:prstGeom prst="rect">
            <a:avLst/>
          </a:prstGeom>
          <a:noFill/>
          <a:ln w="9525">
            <a:noFill/>
            <a:miter lim="800000"/>
            <a:headEnd/>
            <a:tailEnd/>
          </a:ln>
        </p:spPr>
      </p:pic>
      <p:sp>
        <p:nvSpPr>
          <p:cNvPr id="14" name="Rectangle 13"/>
          <p:cNvSpPr/>
          <p:nvPr/>
        </p:nvSpPr>
        <p:spPr bwMode="auto">
          <a:xfrm>
            <a:off x="0" y="1071546"/>
            <a:ext cx="9144000" cy="285752"/>
          </a:xfrm>
          <a:prstGeom prst="rect">
            <a:avLst/>
          </a:prstGeom>
          <a:gradFill>
            <a:gsLst>
              <a:gs pos="18000">
                <a:srgbClr val="FA640E">
                  <a:alpha val="45000"/>
                </a:srgbClr>
              </a:gs>
              <a:gs pos="100000">
                <a:schemeClr val="bg1"/>
              </a:gs>
            </a:gsLst>
            <a:lin ang="5400000" scaled="0"/>
          </a:gradFill>
          <a:ln w="9525" cap="flat" cmpd="sng" algn="ctr">
            <a:no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3" r:id="rId3"/>
    <p:sldLayoutId id="2147483716" r:id="rId4"/>
    <p:sldLayoutId id="2147483715" r:id="rId5"/>
  </p:sldLayoutIdLst>
  <p:transition spd="med">
    <p:fade/>
  </p:transition>
  <p:hf hdr="0" ftr="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Calibri" pitchFamily="34" charset="0"/>
        </a:defRPr>
      </a:lvl2pPr>
      <a:lvl3pPr algn="l" rtl="0" eaLnBrk="1" fontAlgn="base" hangingPunct="1">
        <a:spcBef>
          <a:spcPct val="0"/>
        </a:spcBef>
        <a:spcAft>
          <a:spcPct val="0"/>
        </a:spcAft>
        <a:defRPr sz="3200">
          <a:solidFill>
            <a:schemeClr val="bg1"/>
          </a:solidFill>
          <a:latin typeface="Calibri" pitchFamily="34" charset="0"/>
        </a:defRPr>
      </a:lvl3pPr>
      <a:lvl4pPr algn="l" rtl="0" eaLnBrk="1" fontAlgn="base" hangingPunct="1">
        <a:spcBef>
          <a:spcPct val="0"/>
        </a:spcBef>
        <a:spcAft>
          <a:spcPct val="0"/>
        </a:spcAft>
        <a:defRPr sz="3200">
          <a:solidFill>
            <a:schemeClr val="bg1"/>
          </a:solidFill>
          <a:latin typeface="Calibri" pitchFamily="34" charset="0"/>
        </a:defRPr>
      </a:lvl4pPr>
      <a:lvl5pPr algn="l" rtl="0" eaLnBrk="1" fontAlgn="base" hangingPunct="1">
        <a:spcBef>
          <a:spcPct val="0"/>
        </a:spcBef>
        <a:spcAft>
          <a:spcPct val="0"/>
        </a:spcAft>
        <a:defRPr sz="3200">
          <a:solidFill>
            <a:schemeClr val="bg1"/>
          </a:solidFill>
          <a:latin typeface="Calibri" pitchFamily="34" charset="0"/>
        </a:defRPr>
      </a:lvl5pPr>
      <a:lvl6pPr marL="457200" algn="l" rtl="0" eaLnBrk="1" fontAlgn="base" hangingPunct="1">
        <a:spcBef>
          <a:spcPct val="0"/>
        </a:spcBef>
        <a:spcAft>
          <a:spcPct val="0"/>
        </a:spcAft>
        <a:defRPr sz="3200">
          <a:solidFill>
            <a:schemeClr val="bg1"/>
          </a:solidFill>
          <a:latin typeface="Calibri" pitchFamily="34" charset="0"/>
        </a:defRPr>
      </a:lvl6pPr>
      <a:lvl7pPr marL="914400" algn="l" rtl="0" eaLnBrk="1" fontAlgn="base" hangingPunct="1">
        <a:spcBef>
          <a:spcPct val="0"/>
        </a:spcBef>
        <a:spcAft>
          <a:spcPct val="0"/>
        </a:spcAft>
        <a:defRPr sz="3200">
          <a:solidFill>
            <a:schemeClr val="bg1"/>
          </a:solidFill>
          <a:latin typeface="Calibri" pitchFamily="34" charset="0"/>
        </a:defRPr>
      </a:lvl7pPr>
      <a:lvl8pPr marL="1371600" algn="l" rtl="0" eaLnBrk="1" fontAlgn="base" hangingPunct="1">
        <a:spcBef>
          <a:spcPct val="0"/>
        </a:spcBef>
        <a:spcAft>
          <a:spcPct val="0"/>
        </a:spcAft>
        <a:defRPr sz="3200">
          <a:solidFill>
            <a:schemeClr val="bg1"/>
          </a:solidFill>
          <a:latin typeface="Calibri" pitchFamily="34" charset="0"/>
        </a:defRPr>
      </a:lvl8pPr>
      <a:lvl9pPr marL="1828800" algn="l" rtl="0" eaLnBrk="1" fontAlgn="base" hangingPunct="1">
        <a:spcBef>
          <a:spcPct val="0"/>
        </a:spcBef>
        <a:spcAft>
          <a:spcPct val="0"/>
        </a:spcAft>
        <a:defRPr sz="3200">
          <a:solidFill>
            <a:schemeClr val="bg1"/>
          </a:solidFill>
          <a:latin typeface="Calibri" pitchFamily="34" charset="0"/>
        </a:defRPr>
      </a:lvl9pPr>
    </p:titleStyle>
    <p:bodyStyle>
      <a:lvl1pPr marL="358775" indent="-358775" algn="l" rtl="0" eaLnBrk="1" fontAlgn="base" hangingPunct="1">
        <a:spcBef>
          <a:spcPts val="300"/>
        </a:spcBef>
        <a:spcAft>
          <a:spcPts val="300"/>
        </a:spcAft>
        <a:buFont typeface="Arial" charset="0"/>
        <a:buChar char="•"/>
        <a:defRPr sz="2800">
          <a:solidFill>
            <a:schemeClr val="tx1"/>
          </a:solidFill>
          <a:latin typeface="+mn-lt"/>
          <a:ea typeface="+mn-ea"/>
          <a:cs typeface="+mn-cs"/>
        </a:defRPr>
      </a:lvl1pPr>
      <a:lvl2pPr marL="719138" indent="-358775" algn="l" rtl="0" eaLnBrk="1" fontAlgn="base" hangingPunct="1">
        <a:spcBef>
          <a:spcPts val="300"/>
        </a:spcBef>
        <a:spcAft>
          <a:spcPts val="300"/>
        </a:spcAft>
        <a:buChar char="–"/>
        <a:defRPr sz="2400">
          <a:solidFill>
            <a:schemeClr val="tx1"/>
          </a:solidFill>
          <a:latin typeface="+mn-lt"/>
        </a:defRPr>
      </a:lvl2pPr>
      <a:lvl3pPr marL="1079500" indent="-358775" algn="l" rtl="0" eaLnBrk="1" fontAlgn="base" hangingPunct="1">
        <a:spcBef>
          <a:spcPts val="300"/>
        </a:spcBef>
        <a:spcAft>
          <a:spcPts val="300"/>
        </a:spcAft>
        <a:buChar char="•"/>
        <a:defRPr sz="2000">
          <a:solidFill>
            <a:schemeClr val="tx1"/>
          </a:solidFill>
          <a:latin typeface="+mn-lt"/>
        </a:defRPr>
      </a:lvl3pPr>
      <a:lvl4pPr marL="1439863" indent="-358775" algn="l" rtl="0" eaLnBrk="1" fontAlgn="base" hangingPunct="1">
        <a:spcBef>
          <a:spcPts val="300"/>
        </a:spcBef>
        <a:spcAft>
          <a:spcPts val="300"/>
        </a:spcAft>
        <a:buChar char="–"/>
        <a:defRPr sz="1600">
          <a:solidFill>
            <a:schemeClr val="tx1"/>
          </a:solidFill>
          <a:latin typeface="+mn-lt"/>
        </a:defRPr>
      </a:lvl4pPr>
      <a:lvl5pPr marL="1798638" indent="-358775" algn="l" rtl="0" eaLnBrk="1" fontAlgn="base" hangingPunct="1">
        <a:spcBef>
          <a:spcPts val="300"/>
        </a:spcBef>
        <a:spcAft>
          <a:spcPts val="300"/>
        </a:spcAft>
        <a:buChar char="»"/>
        <a:defRPr sz="1400">
          <a:solidFill>
            <a:schemeClr val="tx1"/>
          </a:solidFill>
          <a:latin typeface="+mn-lt"/>
        </a:defRPr>
      </a:lvl5pPr>
      <a:lvl6pPr marL="2255838" indent="-358775" algn="l" rtl="0" eaLnBrk="1" fontAlgn="base" hangingPunct="1">
        <a:spcBef>
          <a:spcPts val="300"/>
        </a:spcBef>
        <a:spcAft>
          <a:spcPts val="300"/>
        </a:spcAft>
        <a:buChar char="»"/>
        <a:defRPr sz="1400">
          <a:solidFill>
            <a:schemeClr val="tx1"/>
          </a:solidFill>
          <a:latin typeface="+mn-lt"/>
        </a:defRPr>
      </a:lvl6pPr>
      <a:lvl7pPr marL="2713038" indent="-358775" algn="l" rtl="0" eaLnBrk="1" fontAlgn="base" hangingPunct="1">
        <a:spcBef>
          <a:spcPts val="300"/>
        </a:spcBef>
        <a:spcAft>
          <a:spcPts val="300"/>
        </a:spcAft>
        <a:buChar char="»"/>
        <a:defRPr sz="1400">
          <a:solidFill>
            <a:schemeClr val="tx1"/>
          </a:solidFill>
          <a:latin typeface="+mn-lt"/>
        </a:defRPr>
      </a:lvl7pPr>
      <a:lvl8pPr marL="3170238" indent="-358775" algn="l" rtl="0" eaLnBrk="1" fontAlgn="base" hangingPunct="1">
        <a:spcBef>
          <a:spcPts val="300"/>
        </a:spcBef>
        <a:spcAft>
          <a:spcPts val="300"/>
        </a:spcAft>
        <a:buChar char="»"/>
        <a:defRPr sz="1400">
          <a:solidFill>
            <a:schemeClr val="tx1"/>
          </a:solidFill>
          <a:latin typeface="+mn-lt"/>
        </a:defRPr>
      </a:lvl8pPr>
      <a:lvl9pPr marL="3627438" indent="-358775" algn="l" rtl="0" eaLnBrk="1" fontAlgn="base" hangingPunct="1">
        <a:spcBef>
          <a:spcPts val="300"/>
        </a:spcBef>
        <a:spcAft>
          <a:spcPts val="3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BB26B-EFB9-4C18-8726-E2607CF1DA51}" type="datetimeFigureOut">
              <a:rPr lang="en-US" smtClean="0"/>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788C5-6DEA-42E9-AEF6-85BF57319C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diagram</a:t>
            </a:r>
            <a:endParaRPr lang="en-US" dirty="0"/>
          </a:p>
        </p:txBody>
      </p:sp>
      <p:sp>
        <p:nvSpPr>
          <p:cNvPr id="5" name="Rectangle 4"/>
          <p:cNvSpPr/>
          <p:nvPr/>
        </p:nvSpPr>
        <p:spPr>
          <a:xfrm>
            <a:off x="539552" y="1502862"/>
            <a:ext cx="8280920" cy="4878466"/>
          </a:xfrm>
          <a:prstGeom prst="rect">
            <a:avLst/>
          </a:prstGeom>
        </p:spPr>
      </p:sp>
      <p:sp>
        <p:nvSpPr>
          <p:cNvPr id="6" name="Rectangle 5"/>
          <p:cNvSpPr/>
          <p:nvPr/>
        </p:nvSpPr>
        <p:spPr>
          <a:xfrm>
            <a:off x="3979756" y="2749473"/>
            <a:ext cx="1496125" cy="20416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100" dirty="0">
                <a:effectLst/>
                <a:latin typeface="Arial Black"/>
                <a:ea typeface="Times New Roman"/>
                <a:cs typeface="Times New Roman"/>
              </a:rPr>
              <a:t>Payment Gateway</a:t>
            </a:r>
            <a:endParaRPr lang="en-AU" sz="1100" dirty="0">
              <a:effectLst/>
              <a:ea typeface="Calibri"/>
              <a:cs typeface="Times New Roman"/>
            </a:endParaRPr>
          </a:p>
        </p:txBody>
      </p:sp>
      <p:sp>
        <p:nvSpPr>
          <p:cNvPr id="7" name="Rectangle 6"/>
          <p:cNvSpPr/>
          <p:nvPr/>
        </p:nvSpPr>
        <p:spPr>
          <a:xfrm>
            <a:off x="7021926" y="1885667"/>
            <a:ext cx="1496125" cy="42009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100" dirty="0">
                <a:effectLst/>
                <a:latin typeface="Arial Black"/>
                <a:ea typeface="Times New Roman"/>
              </a:rPr>
              <a:t>Merchant Website</a:t>
            </a:r>
            <a:endParaRPr lang="en-AU" sz="1200" dirty="0">
              <a:effectLst/>
              <a:latin typeface="Times New Roman"/>
              <a:ea typeface="Times New Roman"/>
            </a:endParaRPr>
          </a:p>
          <a:p>
            <a:pPr>
              <a:lnSpc>
                <a:spcPct val="115000"/>
              </a:lnSpc>
              <a:spcAft>
                <a:spcPts val="1000"/>
              </a:spcAft>
            </a:pPr>
            <a:r>
              <a:rPr lang="en-AU" sz="1100" dirty="0">
                <a:effectLst/>
                <a:ea typeface="Calibri"/>
                <a:cs typeface="Times New Roman"/>
              </a:rPr>
              <a:t> </a:t>
            </a:r>
          </a:p>
        </p:txBody>
      </p:sp>
      <p:cxnSp>
        <p:nvCxnSpPr>
          <p:cNvPr id="8" name="Straight Arrow Connector 7"/>
          <p:cNvCxnSpPr/>
          <p:nvPr/>
        </p:nvCxnSpPr>
        <p:spPr>
          <a:xfrm flipV="1">
            <a:off x="2318200" y="2032917"/>
            <a:ext cx="4703725"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a:off x="2318200" y="2445182"/>
            <a:ext cx="470372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2318200" y="3034131"/>
            <a:ext cx="16615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2318199" y="3505291"/>
            <a:ext cx="166155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318200" y="4104057"/>
            <a:ext cx="16615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a:off x="2318200" y="4506506"/>
            <a:ext cx="166155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2318200" y="5164166"/>
            <a:ext cx="47037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a:off x="2318200" y="5546983"/>
            <a:ext cx="470372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811236" y="1777241"/>
            <a:ext cx="1496125" cy="42009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100" dirty="0">
                <a:effectLst/>
                <a:latin typeface="Arial Black"/>
                <a:ea typeface="Times New Roman"/>
              </a:rPr>
              <a:t>Browser</a:t>
            </a:r>
            <a:endParaRPr lang="en-AU" sz="1200" dirty="0">
              <a:effectLst/>
              <a:latin typeface="Times New Roman"/>
              <a:ea typeface="Times New Roman"/>
            </a:endParaRPr>
          </a:p>
          <a:p>
            <a:pPr>
              <a:lnSpc>
                <a:spcPct val="115000"/>
              </a:lnSpc>
              <a:spcAft>
                <a:spcPts val="1000"/>
              </a:spcAft>
            </a:pPr>
            <a:r>
              <a:rPr lang="en-AU" sz="1100" dirty="0">
                <a:effectLst/>
                <a:latin typeface="Times New Roman"/>
                <a:ea typeface="Calibri"/>
              </a:rPr>
              <a:t> </a:t>
            </a:r>
            <a:endParaRPr lang="en-AU" sz="1200" dirty="0">
              <a:effectLst/>
              <a:latin typeface="Times New Roman"/>
              <a:ea typeface="Times New Roman"/>
            </a:endParaRPr>
          </a:p>
        </p:txBody>
      </p:sp>
    </p:spTree>
    <p:extLst>
      <p:ext uri="{BB962C8B-B14F-4D97-AF65-F5344CB8AC3E}">
        <p14:creationId xmlns:p14="http://schemas.microsoft.com/office/powerpoint/2010/main" val="3317624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trenches</a:t>
            </a:r>
            <a:endParaRPr lang="en-US" dirty="0"/>
          </a:p>
        </p:txBody>
      </p:sp>
      <p:sp>
        <p:nvSpPr>
          <p:cNvPr id="3" name="Content Placeholder 2"/>
          <p:cNvSpPr>
            <a:spLocks noGrp="1"/>
          </p:cNvSpPr>
          <p:nvPr>
            <p:ph idx="1"/>
          </p:nvPr>
        </p:nvSpPr>
        <p:spPr/>
        <p:txBody>
          <a:bodyPr/>
          <a:lstStyle/>
          <a:p>
            <a:r>
              <a:rPr lang="en-US" dirty="0" smtClean="0"/>
              <a:t>What have we seen in “the wild”:</a:t>
            </a:r>
          </a:p>
          <a:p>
            <a:pPr lvl="1"/>
            <a:r>
              <a:rPr lang="en-US" dirty="0" smtClean="0"/>
              <a:t>Cross site scripting</a:t>
            </a:r>
          </a:p>
          <a:p>
            <a:pPr lvl="1"/>
            <a:r>
              <a:rPr lang="en-US" dirty="0" smtClean="0"/>
              <a:t>Information disclosure</a:t>
            </a:r>
          </a:p>
          <a:p>
            <a:pPr lvl="1"/>
            <a:r>
              <a:rPr lang="en-US" dirty="0" smtClean="0"/>
              <a:t>Directory traversal</a:t>
            </a:r>
          </a:p>
          <a:p>
            <a:pPr lvl="1"/>
            <a:r>
              <a:rPr lang="en-US" dirty="0" smtClean="0"/>
              <a:t>Negative numbers</a:t>
            </a:r>
          </a:p>
          <a:p>
            <a:pPr lvl="1"/>
            <a:r>
              <a:rPr lang="en-US" dirty="0" smtClean="0"/>
              <a:t>Exposure of credit card numbers</a:t>
            </a:r>
          </a:p>
          <a:p>
            <a:pPr lvl="1"/>
            <a:r>
              <a:rPr lang="en-US" dirty="0" smtClean="0"/>
              <a:t>Configuration issues</a:t>
            </a:r>
          </a:p>
          <a:p>
            <a:pPr lvl="1"/>
            <a:r>
              <a:rPr lang="en-US" dirty="0" smtClean="0"/>
              <a:t>Insecure file uploads</a:t>
            </a:r>
          </a:p>
          <a:p>
            <a:pPr lvl="1"/>
            <a:r>
              <a:rPr lang="en-US" dirty="0" smtClean="0"/>
              <a:t>More</a:t>
            </a:r>
          </a:p>
        </p:txBody>
      </p:sp>
    </p:spTree>
    <p:extLst>
      <p:ext uri="{BB962C8B-B14F-4D97-AF65-F5344CB8AC3E}">
        <p14:creationId xmlns:p14="http://schemas.microsoft.com/office/powerpoint/2010/main" val="88611360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attacks</a:t>
            </a:r>
            <a:endParaRPr lang="en-US" dirty="0"/>
          </a:p>
        </p:txBody>
      </p:sp>
      <p:sp>
        <p:nvSpPr>
          <p:cNvPr id="3" name="Content Placeholder 2"/>
          <p:cNvSpPr>
            <a:spLocks noGrp="1"/>
          </p:cNvSpPr>
          <p:nvPr>
            <p:ph idx="1"/>
          </p:nvPr>
        </p:nvSpPr>
        <p:spPr/>
        <p:txBody>
          <a:bodyPr/>
          <a:lstStyle/>
          <a:p>
            <a:r>
              <a:rPr lang="en-US" dirty="0" smtClean="0"/>
              <a:t>Tamper to change payment amount</a:t>
            </a:r>
          </a:p>
          <a:p>
            <a:r>
              <a:rPr lang="en-US" dirty="0" smtClean="0"/>
              <a:t>Tamper to change currency</a:t>
            </a:r>
          </a:p>
          <a:p>
            <a:r>
              <a:rPr lang="en-US" dirty="0" smtClean="0"/>
              <a:t>Tamper to change return url</a:t>
            </a:r>
          </a:p>
          <a:p>
            <a:r>
              <a:rPr lang="en-US" dirty="0" smtClean="0"/>
              <a:t>Spoof transaction complete</a:t>
            </a:r>
          </a:p>
        </p:txBody>
      </p:sp>
    </p:spTree>
    <p:extLst>
      <p:ext uri="{BB962C8B-B14F-4D97-AF65-F5344CB8AC3E}">
        <p14:creationId xmlns:p14="http://schemas.microsoft.com/office/powerpoint/2010/main" val="397280597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diagram</a:t>
            </a:r>
            <a:endParaRPr lang="en-US" dirty="0"/>
          </a:p>
        </p:txBody>
      </p:sp>
      <p:sp>
        <p:nvSpPr>
          <p:cNvPr id="5" name="Rectangle 4"/>
          <p:cNvSpPr/>
          <p:nvPr/>
        </p:nvSpPr>
        <p:spPr>
          <a:xfrm>
            <a:off x="539552" y="1502862"/>
            <a:ext cx="8280920" cy="4878466"/>
          </a:xfrm>
          <a:prstGeom prst="rect">
            <a:avLst/>
          </a:prstGeom>
        </p:spPr>
      </p:sp>
      <p:sp>
        <p:nvSpPr>
          <p:cNvPr id="7" name="Rectangle 6"/>
          <p:cNvSpPr/>
          <p:nvPr/>
        </p:nvSpPr>
        <p:spPr>
          <a:xfrm>
            <a:off x="7021926" y="1885667"/>
            <a:ext cx="1496125" cy="42009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100" dirty="0">
                <a:effectLst/>
                <a:latin typeface="Arial Black"/>
                <a:ea typeface="Times New Roman"/>
              </a:rPr>
              <a:t>Merchant Website</a:t>
            </a:r>
            <a:endParaRPr lang="en-AU" sz="1200" dirty="0">
              <a:effectLst/>
              <a:latin typeface="Times New Roman"/>
              <a:ea typeface="Times New Roman"/>
            </a:endParaRPr>
          </a:p>
          <a:p>
            <a:pPr>
              <a:lnSpc>
                <a:spcPct val="115000"/>
              </a:lnSpc>
              <a:spcAft>
                <a:spcPts val="1000"/>
              </a:spcAft>
            </a:pPr>
            <a:r>
              <a:rPr lang="en-AU" sz="1100" dirty="0">
                <a:effectLst/>
                <a:ea typeface="Calibri"/>
                <a:cs typeface="Times New Roman"/>
              </a:rPr>
              <a:t> </a:t>
            </a:r>
          </a:p>
        </p:txBody>
      </p:sp>
      <p:cxnSp>
        <p:nvCxnSpPr>
          <p:cNvPr id="8" name="Straight Arrow Connector 7"/>
          <p:cNvCxnSpPr/>
          <p:nvPr/>
        </p:nvCxnSpPr>
        <p:spPr>
          <a:xfrm flipV="1">
            <a:off x="2318200" y="2032917"/>
            <a:ext cx="4703725"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a:off x="2318200" y="2445182"/>
            <a:ext cx="470372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 name="Group 2"/>
          <p:cNvGrpSpPr/>
          <p:nvPr/>
        </p:nvGrpSpPr>
        <p:grpSpPr>
          <a:xfrm>
            <a:off x="2318199" y="2749473"/>
            <a:ext cx="3157682" cy="2041691"/>
            <a:chOff x="2318199" y="2749473"/>
            <a:chExt cx="3157682" cy="2041691"/>
          </a:xfrm>
        </p:grpSpPr>
        <p:sp>
          <p:nvSpPr>
            <p:cNvPr id="6" name="Rectangle 5"/>
            <p:cNvSpPr/>
            <p:nvPr/>
          </p:nvSpPr>
          <p:spPr>
            <a:xfrm>
              <a:off x="3979756" y="2749473"/>
              <a:ext cx="1496125" cy="20416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100" dirty="0">
                  <a:effectLst/>
                  <a:latin typeface="Arial Black"/>
                  <a:ea typeface="Times New Roman"/>
                  <a:cs typeface="Times New Roman"/>
                </a:rPr>
                <a:t>Payment Gateway</a:t>
              </a:r>
              <a:endParaRPr lang="en-AU" sz="1100" dirty="0">
                <a:effectLst/>
                <a:ea typeface="Calibri"/>
                <a:cs typeface="Times New Roman"/>
              </a:endParaRPr>
            </a:p>
          </p:txBody>
        </p:sp>
        <p:cxnSp>
          <p:nvCxnSpPr>
            <p:cNvPr id="10" name="Straight Arrow Connector 9"/>
            <p:cNvCxnSpPr/>
            <p:nvPr/>
          </p:nvCxnSpPr>
          <p:spPr>
            <a:xfrm>
              <a:off x="2318200" y="3034131"/>
              <a:ext cx="1661556"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2318199" y="3505291"/>
              <a:ext cx="166155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318200" y="4104057"/>
              <a:ext cx="16615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a:off x="2318200" y="4506506"/>
              <a:ext cx="166155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cxnSp>
        <p:nvCxnSpPr>
          <p:cNvPr id="14" name="Straight Arrow Connector 13"/>
          <p:cNvCxnSpPr/>
          <p:nvPr/>
        </p:nvCxnSpPr>
        <p:spPr>
          <a:xfrm>
            <a:off x="2318200" y="5164166"/>
            <a:ext cx="47037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a:off x="2318200" y="5546983"/>
            <a:ext cx="470372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811236" y="1777241"/>
            <a:ext cx="1496125" cy="42009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100" dirty="0">
                <a:effectLst/>
                <a:latin typeface="Arial Black"/>
                <a:ea typeface="Times New Roman"/>
              </a:rPr>
              <a:t>Browser</a:t>
            </a:r>
            <a:endParaRPr lang="en-AU" sz="1200" dirty="0">
              <a:effectLst/>
              <a:latin typeface="Times New Roman"/>
              <a:ea typeface="Times New Roman"/>
            </a:endParaRPr>
          </a:p>
          <a:p>
            <a:pPr>
              <a:lnSpc>
                <a:spcPct val="115000"/>
              </a:lnSpc>
              <a:spcAft>
                <a:spcPts val="1000"/>
              </a:spcAft>
            </a:pPr>
            <a:r>
              <a:rPr lang="en-AU" sz="1100" dirty="0">
                <a:effectLst/>
                <a:latin typeface="Times New Roman"/>
                <a:ea typeface="Calibri"/>
              </a:rPr>
              <a:t> </a:t>
            </a:r>
            <a:endParaRPr lang="en-AU" sz="1200" dirty="0">
              <a:effectLst/>
              <a:latin typeface="Times New Roman"/>
              <a:ea typeface="Times New Roman"/>
            </a:endParaRPr>
          </a:p>
        </p:txBody>
      </p:sp>
      <p:cxnSp>
        <p:nvCxnSpPr>
          <p:cNvPr id="17" name="Straight Arrow Connector 16"/>
          <p:cNvCxnSpPr/>
          <p:nvPr/>
        </p:nvCxnSpPr>
        <p:spPr>
          <a:xfrm>
            <a:off x="2316547" y="5164166"/>
            <a:ext cx="4703725"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098072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attacks</a:t>
            </a:r>
            <a:endParaRPr lang="en-US" dirty="0"/>
          </a:p>
        </p:txBody>
      </p:sp>
      <p:sp>
        <p:nvSpPr>
          <p:cNvPr id="3" name="Content Placeholder 2"/>
          <p:cNvSpPr>
            <a:spLocks noGrp="1"/>
          </p:cNvSpPr>
          <p:nvPr>
            <p:ph idx="1"/>
          </p:nvPr>
        </p:nvSpPr>
        <p:spPr/>
        <p:txBody>
          <a:bodyPr/>
          <a:lstStyle/>
          <a:p>
            <a:r>
              <a:rPr lang="en-US" dirty="0" smtClean="0"/>
              <a:t>Tamper to change payment amount</a:t>
            </a:r>
          </a:p>
          <a:p>
            <a:r>
              <a:rPr lang="en-US" dirty="0" smtClean="0"/>
              <a:t>Tamper to change currency</a:t>
            </a:r>
          </a:p>
          <a:p>
            <a:r>
              <a:rPr lang="en-US" dirty="0" smtClean="0"/>
              <a:t>Tamper to change return url</a:t>
            </a:r>
          </a:p>
          <a:p>
            <a:r>
              <a:rPr lang="en-US" dirty="0" smtClean="0"/>
              <a:t>Spoof transaction complete</a:t>
            </a:r>
          </a:p>
          <a:p>
            <a:endParaRPr lang="en-US" dirty="0" smtClean="0"/>
          </a:p>
          <a:p>
            <a:r>
              <a:rPr lang="en-US" b="1" dirty="0" smtClean="0"/>
              <a:t>Solved with request validation</a:t>
            </a:r>
            <a:endParaRPr lang="en-US" b="1" dirty="0"/>
          </a:p>
        </p:txBody>
      </p:sp>
    </p:spTree>
    <p:extLst>
      <p:ext uri="{BB962C8B-B14F-4D97-AF65-F5344CB8AC3E}">
        <p14:creationId xmlns:p14="http://schemas.microsoft.com/office/powerpoint/2010/main" val="234335369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636912"/>
            <a:ext cx="7772400" cy="1800200"/>
          </a:xfrm>
        </p:spPr>
        <p:txBody>
          <a:bodyPr/>
          <a:lstStyle/>
          <a:p>
            <a:pPr marL="0" indent="0" algn="ctr">
              <a:buNone/>
            </a:pPr>
            <a:r>
              <a:rPr lang="en-AU" sz="8000" dirty="0" smtClean="0"/>
              <a:t>Vendor resources</a:t>
            </a:r>
            <a:endParaRPr lang="en-AU" sz="8000" dirty="0"/>
          </a:p>
        </p:txBody>
      </p:sp>
    </p:spTree>
    <p:extLst>
      <p:ext uri="{BB962C8B-B14F-4D97-AF65-F5344CB8AC3E}">
        <p14:creationId xmlns:p14="http://schemas.microsoft.com/office/powerpoint/2010/main" val="383692460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Vendor resources</a:t>
            </a:r>
            <a:endParaRPr lang="en-US" dirty="0"/>
          </a:p>
        </p:txBody>
      </p:sp>
      <p:sp>
        <p:nvSpPr>
          <p:cNvPr id="3" name="Content Placeholder 2"/>
          <p:cNvSpPr>
            <a:spLocks noGrp="1"/>
          </p:cNvSpPr>
          <p:nvPr>
            <p:ph idx="1"/>
          </p:nvPr>
        </p:nvSpPr>
        <p:spPr/>
        <p:txBody>
          <a:bodyPr/>
          <a:lstStyle/>
          <a:p>
            <a:r>
              <a:rPr lang="en-US" dirty="0" smtClean="0"/>
              <a:t>Identify vulnerabilities based on vendor resources</a:t>
            </a:r>
          </a:p>
          <a:p>
            <a:pPr lvl="1"/>
            <a:r>
              <a:rPr lang="en-US" dirty="0" smtClean="0"/>
              <a:t>Documentation</a:t>
            </a:r>
          </a:p>
          <a:p>
            <a:pPr lvl="1"/>
            <a:r>
              <a:rPr lang="en-US" dirty="0" smtClean="0"/>
              <a:t>Example </a:t>
            </a:r>
            <a:r>
              <a:rPr lang="en-US" dirty="0"/>
              <a:t>s</a:t>
            </a:r>
            <a:r>
              <a:rPr lang="en-US" dirty="0" smtClean="0"/>
              <a:t>ource code</a:t>
            </a:r>
          </a:p>
          <a:p>
            <a:pPr lvl="1"/>
            <a:r>
              <a:rPr lang="en-US" dirty="0" smtClean="0"/>
              <a:t>API Libraries</a:t>
            </a:r>
          </a:p>
          <a:p>
            <a:pPr lvl="1"/>
            <a:r>
              <a:rPr lang="en-US" dirty="0" smtClean="0"/>
              <a:t>Shopping cart code</a:t>
            </a:r>
          </a:p>
        </p:txBody>
      </p:sp>
    </p:spTree>
    <p:extLst>
      <p:ext uri="{BB962C8B-B14F-4D97-AF65-F5344CB8AC3E}">
        <p14:creationId xmlns:p14="http://schemas.microsoft.com/office/powerpoint/2010/main" val="182430190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62" y="500046"/>
            <a:ext cx="7882446" cy="571500"/>
          </a:xfrm>
        </p:spPr>
        <p:txBody>
          <a:bodyPr/>
          <a:lstStyle/>
          <a:p>
            <a:r>
              <a:rPr lang="en-US" dirty="0" smtClean="0"/>
              <a:t>Vendor resources – Example code</a:t>
            </a:r>
            <a:endParaRPr lang="en-US" dirty="0"/>
          </a:p>
        </p:txBody>
      </p:sp>
      <p:sp>
        <p:nvSpPr>
          <p:cNvPr id="4" name="TextBox 3"/>
          <p:cNvSpPr txBox="1"/>
          <p:nvPr/>
        </p:nvSpPr>
        <p:spPr>
          <a:xfrm>
            <a:off x="0" y="1124744"/>
            <a:ext cx="9144000" cy="5632311"/>
          </a:xfrm>
          <a:prstGeom prst="rect">
            <a:avLst/>
          </a:prstGeom>
          <a:noFill/>
        </p:spPr>
        <p:txBody>
          <a:bodyPr wrap="square" rtlCol="0">
            <a:spAutoFit/>
          </a:bodyPr>
          <a:lstStyle/>
          <a:p>
            <a:r>
              <a:rPr lang="en-AU" sz="2000" b="0" dirty="0">
                <a:latin typeface="Courier New" pitchFamily="49" charset="0"/>
                <a:cs typeface="Courier New" pitchFamily="49" charset="0"/>
              </a:rPr>
              <a:t>&lt;?php</a:t>
            </a:r>
          </a:p>
          <a:p>
            <a:r>
              <a:rPr lang="en-AU" sz="2000" b="0" dirty="0">
                <a:latin typeface="Courier New" pitchFamily="49" charset="0"/>
                <a:cs typeface="Courier New" pitchFamily="49" charset="0"/>
              </a:rPr>
              <a:t>/** Constants */</a:t>
            </a:r>
          </a:p>
          <a:p>
            <a:r>
              <a:rPr lang="en-AU" sz="2000" b="0" dirty="0">
                <a:latin typeface="Courier New" pitchFamily="49" charset="0"/>
                <a:cs typeface="Courier New" pitchFamily="49" charset="0"/>
              </a:rPr>
              <a:t>$</a:t>
            </a:r>
            <a:r>
              <a:rPr lang="en-AU" sz="2000" b="0" dirty="0" err="1">
                <a:latin typeface="Courier New" pitchFamily="49" charset="0"/>
                <a:cs typeface="Courier New" pitchFamily="49" charset="0"/>
              </a:rPr>
              <a:t>customer_data_dir</a:t>
            </a:r>
            <a:r>
              <a:rPr lang="en-AU" sz="2000" b="0" dirty="0">
                <a:latin typeface="Courier New" pitchFamily="49" charset="0"/>
                <a:cs typeface="Courier New" pitchFamily="49" charset="0"/>
              </a:rPr>
              <a:t> = "/</a:t>
            </a:r>
            <a:r>
              <a:rPr lang="en-AU" sz="2000" b="0" dirty="0" err="1">
                <a:latin typeface="Courier New" pitchFamily="49" charset="0"/>
                <a:cs typeface="Courier New" pitchFamily="49" charset="0"/>
              </a:rPr>
              <a:t>var</a:t>
            </a:r>
            <a:r>
              <a:rPr lang="en-AU" sz="2000" b="0" dirty="0">
                <a:latin typeface="Courier New" pitchFamily="49" charset="0"/>
                <a:cs typeface="Courier New" pitchFamily="49" charset="0"/>
              </a:rPr>
              <a:t>/</a:t>
            </a:r>
            <a:r>
              <a:rPr lang="en-AU" sz="2000" b="0" dirty="0" err="1">
                <a:latin typeface="Courier New" pitchFamily="49" charset="0"/>
                <a:cs typeface="Courier New" pitchFamily="49" charset="0"/>
              </a:rPr>
              <a:t>tmp</a:t>
            </a:r>
            <a:r>
              <a:rPr lang="en-AU" sz="2000" b="0" dirty="0">
                <a:latin typeface="Courier New" pitchFamily="49" charset="0"/>
                <a:cs typeface="Courier New" pitchFamily="49" charset="0"/>
              </a:rPr>
              <a:t>";</a:t>
            </a:r>
          </a:p>
          <a:p>
            <a:endParaRPr lang="en-AU" sz="2000" b="0" dirty="0">
              <a:latin typeface="Courier New" pitchFamily="49" charset="0"/>
              <a:cs typeface="Courier New" pitchFamily="49" charset="0"/>
            </a:endParaRPr>
          </a:p>
          <a:p>
            <a:r>
              <a:rPr lang="en-AU" sz="2000" b="0" dirty="0">
                <a:latin typeface="Courier New" pitchFamily="49" charset="0"/>
                <a:cs typeface="Courier New" pitchFamily="49" charset="0"/>
              </a:rPr>
              <a:t>$</a:t>
            </a:r>
            <a:r>
              <a:rPr lang="en-AU" sz="2000" b="0" dirty="0" err="1">
                <a:latin typeface="Courier New" pitchFamily="49" charset="0"/>
                <a:cs typeface="Courier New" pitchFamily="49" charset="0"/>
              </a:rPr>
              <a:t>customer_ref</a:t>
            </a:r>
            <a:r>
              <a:rPr lang="en-AU" sz="2000" b="0" dirty="0">
                <a:latin typeface="Courier New" pitchFamily="49" charset="0"/>
                <a:cs typeface="Courier New" pitchFamily="49" charset="0"/>
              </a:rPr>
              <a:t> = $_POST["</a:t>
            </a:r>
            <a:r>
              <a:rPr lang="en-AU" sz="2000" b="0" dirty="0" err="1">
                <a:latin typeface="Courier New" pitchFamily="49" charset="0"/>
                <a:cs typeface="Courier New" pitchFamily="49" charset="0"/>
              </a:rPr>
              <a:t>customer_ref</a:t>
            </a:r>
            <a:r>
              <a:rPr lang="en-AU" sz="2000" b="0" dirty="0">
                <a:latin typeface="Courier New" pitchFamily="49" charset="0"/>
                <a:cs typeface="Courier New" pitchFamily="49" charset="0"/>
              </a:rPr>
              <a:t>"];</a:t>
            </a:r>
          </a:p>
          <a:p>
            <a:r>
              <a:rPr lang="en-AU" sz="2000" b="0" dirty="0">
                <a:latin typeface="Courier New" pitchFamily="49" charset="0"/>
                <a:cs typeface="Courier New" pitchFamily="49" charset="0"/>
              </a:rPr>
              <a:t>$</a:t>
            </a:r>
            <a:r>
              <a:rPr lang="en-AU" sz="2000" b="0" dirty="0" err="1">
                <a:latin typeface="Courier New" pitchFamily="49" charset="0"/>
                <a:cs typeface="Courier New" pitchFamily="49" charset="0"/>
              </a:rPr>
              <a:t>subscription_ref</a:t>
            </a:r>
            <a:r>
              <a:rPr lang="en-AU" sz="2000" b="0" dirty="0">
                <a:latin typeface="Courier New" pitchFamily="49" charset="0"/>
                <a:cs typeface="Courier New" pitchFamily="49" charset="0"/>
              </a:rPr>
              <a:t> = $_POST["</a:t>
            </a:r>
            <a:r>
              <a:rPr lang="en-AU" sz="2000" b="0" dirty="0" err="1">
                <a:latin typeface="Courier New" pitchFamily="49" charset="0"/>
                <a:cs typeface="Courier New" pitchFamily="49" charset="0"/>
              </a:rPr>
              <a:t>subscription_ref</a:t>
            </a:r>
            <a:r>
              <a:rPr lang="en-AU" sz="2000" b="0" dirty="0">
                <a:latin typeface="Courier New" pitchFamily="49" charset="0"/>
                <a:cs typeface="Courier New" pitchFamily="49" charset="0"/>
              </a:rPr>
              <a:t>"];</a:t>
            </a:r>
          </a:p>
          <a:p>
            <a:endParaRPr lang="en-AU" sz="2000" b="0" dirty="0">
              <a:latin typeface="Courier New" pitchFamily="49" charset="0"/>
              <a:cs typeface="Courier New" pitchFamily="49" charset="0"/>
            </a:endParaRPr>
          </a:p>
          <a:p>
            <a:r>
              <a:rPr lang="en-AU" sz="2000" b="0" dirty="0">
                <a:latin typeface="Courier New" pitchFamily="49" charset="0"/>
                <a:cs typeface="Courier New" pitchFamily="49" charset="0"/>
              </a:rPr>
              <a:t>if($</a:t>
            </a:r>
            <a:r>
              <a:rPr lang="en-AU" sz="2000" b="0" dirty="0" err="1">
                <a:latin typeface="Courier New" pitchFamily="49" charset="0"/>
                <a:cs typeface="Courier New" pitchFamily="49" charset="0"/>
              </a:rPr>
              <a:t>customer_ref</a:t>
            </a:r>
            <a:r>
              <a:rPr lang="en-AU" sz="2000" b="0" dirty="0">
                <a:latin typeface="Courier New" pitchFamily="49" charset="0"/>
                <a:cs typeface="Courier New" pitchFamily="49" charset="0"/>
              </a:rPr>
              <a:t> == null) {</a:t>
            </a:r>
          </a:p>
          <a:p>
            <a:r>
              <a:rPr lang="en-AU" sz="2000" b="0" dirty="0">
                <a:latin typeface="Courier New" pitchFamily="49" charset="0"/>
                <a:cs typeface="Courier New" pitchFamily="49" charset="0"/>
              </a:rPr>
              <a:t>  header("HTTP/1.0 404 Not Found");</a:t>
            </a:r>
          </a:p>
          <a:p>
            <a:r>
              <a:rPr lang="en-AU" sz="2000" b="0" dirty="0">
                <a:latin typeface="Courier New" pitchFamily="49" charset="0"/>
                <a:cs typeface="Courier New" pitchFamily="49" charset="0"/>
              </a:rPr>
              <a:t>} else {</a:t>
            </a:r>
          </a:p>
          <a:p>
            <a:r>
              <a:rPr lang="en-AU" sz="2000" b="0" dirty="0">
                <a:latin typeface="Courier New" pitchFamily="49" charset="0"/>
                <a:cs typeface="Courier New" pitchFamily="49" charset="0"/>
              </a:rPr>
              <a:t>  $</a:t>
            </a:r>
            <a:r>
              <a:rPr lang="en-AU" sz="2000" b="0" dirty="0" err="1">
                <a:latin typeface="Courier New" pitchFamily="49" charset="0"/>
                <a:cs typeface="Courier New" pitchFamily="49" charset="0"/>
              </a:rPr>
              <a:t>customer_data</a:t>
            </a:r>
            <a:r>
              <a:rPr lang="en-AU" sz="2000" b="0" dirty="0">
                <a:latin typeface="Courier New" pitchFamily="49" charset="0"/>
                <a:cs typeface="Courier New" pitchFamily="49" charset="0"/>
              </a:rPr>
              <a:t> = </a:t>
            </a:r>
            <a:r>
              <a:rPr lang="en-AU" sz="2000" b="0" dirty="0" err="1">
                <a:latin typeface="Courier New" pitchFamily="49" charset="0"/>
                <a:cs typeface="Courier New" pitchFamily="49" charset="0"/>
              </a:rPr>
              <a:t>fopen</a:t>
            </a:r>
            <a:r>
              <a:rPr lang="en-AU" sz="2000" b="0" dirty="0">
                <a:latin typeface="Courier New" pitchFamily="49" charset="0"/>
                <a:cs typeface="Courier New" pitchFamily="49" charset="0"/>
              </a:rPr>
              <a:t>("$</a:t>
            </a:r>
            <a:r>
              <a:rPr lang="en-AU" sz="2000" b="0" dirty="0" err="1">
                <a:latin typeface="Courier New" pitchFamily="49" charset="0"/>
                <a:cs typeface="Courier New" pitchFamily="49" charset="0"/>
              </a:rPr>
              <a:t>customer_data_dir</a:t>
            </a:r>
            <a:r>
              <a:rPr lang="en-AU" sz="2000" b="0" dirty="0">
                <a:latin typeface="Courier New" pitchFamily="49" charset="0"/>
                <a:cs typeface="Courier New" pitchFamily="49" charset="0"/>
              </a:rPr>
              <a:t>/$customer_ref.txt", "w") or die("Can't open file.");</a:t>
            </a:r>
          </a:p>
          <a:p>
            <a:r>
              <a:rPr lang="en-AU" sz="2000" b="0" dirty="0">
                <a:latin typeface="Courier New" pitchFamily="49" charset="0"/>
                <a:cs typeface="Courier New" pitchFamily="49" charset="0"/>
              </a:rPr>
              <a:t>  </a:t>
            </a:r>
            <a:r>
              <a:rPr lang="en-AU" sz="2000" b="0" dirty="0" err="1">
                <a:latin typeface="Courier New" pitchFamily="49" charset="0"/>
                <a:cs typeface="Courier New" pitchFamily="49" charset="0"/>
              </a:rPr>
              <a:t>fwrite</a:t>
            </a:r>
            <a:r>
              <a:rPr lang="en-AU" sz="2000" b="0" dirty="0">
                <a:latin typeface="Courier New" pitchFamily="49" charset="0"/>
                <a:cs typeface="Courier New" pitchFamily="49" charset="0"/>
              </a:rPr>
              <a:t>($</a:t>
            </a:r>
            <a:r>
              <a:rPr lang="en-AU" sz="2000" b="0" dirty="0" err="1">
                <a:latin typeface="Courier New" pitchFamily="49" charset="0"/>
                <a:cs typeface="Courier New" pitchFamily="49" charset="0"/>
              </a:rPr>
              <a:t>customer_data</a:t>
            </a:r>
            <a:r>
              <a:rPr lang="en-AU" sz="2000" b="0" dirty="0">
                <a:latin typeface="Courier New" pitchFamily="49" charset="0"/>
                <a:cs typeface="Courier New" pitchFamily="49" charset="0"/>
              </a:rPr>
              <a:t>, $</a:t>
            </a:r>
            <a:r>
              <a:rPr lang="en-AU" sz="2000" b="0" dirty="0" err="1">
                <a:latin typeface="Courier New" pitchFamily="49" charset="0"/>
                <a:cs typeface="Courier New" pitchFamily="49" charset="0"/>
              </a:rPr>
              <a:t>subscription_ref</a:t>
            </a:r>
            <a:r>
              <a:rPr lang="en-AU" sz="2000" b="0" dirty="0">
                <a:latin typeface="Courier New" pitchFamily="49" charset="0"/>
                <a:cs typeface="Courier New" pitchFamily="49" charset="0"/>
              </a:rPr>
              <a:t>);</a:t>
            </a:r>
          </a:p>
          <a:p>
            <a:r>
              <a:rPr lang="en-AU" sz="2000" b="0" dirty="0">
                <a:latin typeface="Courier New" pitchFamily="49" charset="0"/>
                <a:cs typeface="Courier New" pitchFamily="49" charset="0"/>
              </a:rPr>
              <a:t>  </a:t>
            </a:r>
            <a:r>
              <a:rPr lang="en-AU" sz="2000" b="0" dirty="0" err="1">
                <a:latin typeface="Courier New" pitchFamily="49" charset="0"/>
                <a:cs typeface="Courier New" pitchFamily="49" charset="0"/>
              </a:rPr>
              <a:t>fclose</a:t>
            </a:r>
            <a:r>
              <a:rPr lang="en-AU" sz="2000" b="0" dirty="0">
                <a:latin typeface="Courier New" pitchFamily="49" charset="0"/>
                <a:cs typeface="Courier New" pitchFamily="49" charset="0"/>
              </a:rPr>
              <a:t>($</a:t>
            </a:r>
            <a:r>
              <a:rPr lang="en-AU" sz="2000" b="0" dirty="0" err="1">
                <a:latin typeface="Courier New" pitchFamily="49" charset="0"/>
                <a:cs typeface="Courier New" pitchFamily="49" charset="0"/>
              </a:rPr>
              <a:t>customer_data</a:t>
            </a:r>
            <a:r>
              <a:rPr lang="en-AU" sz="2000" b="0" dirty="0">
                <a:latin typeface="Courier New" pitchFamily="49" charset="0"/>
                <a:cs typeface="Courier New" pitchFamily="49" charset="0"/>
              </a:rPr>
              <a:t>);</a:t>
            </a:r>
          </a:p>
          <a:p>
            <a:r>
              <a:rPr lang="en-AU" sz="2000" b="0" dirty="0">
                <a:latin typeface="Courier New" pitchFamily="49" charset="0"/>
                <a:cs typeface="Courier New" pitchFamily="49" charset="0"/>
              </a:rPr>
              <a:t>}</a:t>
            </a:r>
          </a:p>
          <a:p>
            <a:r>
              <a:rPr lang="en-AU" sz="2000" b="0" dirty="0">
                <a:latin typeface="Courier New" pitchFamily="49" charset="0"/>
                <a:cs typeface="Courier New" pitchFamily="49" charset="0"/>
              </a:rPr>
              <a:t>?&gt;</a:t>
            </a:r>
          </a:p>
          <a:p>
            <a:endParaRPr lang="en-AU" sz="2000" dirty="0"/>
          </a:p>
        </p:txBody>
      </p:sp>
    </p:spTree>
    <p:extLst>
      <p:ext uri="{BB962C8B-B14F-4D97-AF65-F5344CB8AC3E}">
        <p14:creationId xmlns:p14="http://schemas.microsoft.com/office/powerpoint/2010/main" val="40152414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62" y="500046"/>
            <a:ext cx="7594414" cy="571500"/>
          </a:xfrm>
        </p:spPr>
        <p:txBody>
          <a:bodyPr/>
          <a:lstStyle/>
          <a:p>
            <a:r>
              <a:rPr lang="en-US" dirty="0"/>
              <a:t>Vendor resources – </a:t>
            </a:r>
            <a:r>
              <a:rPr lang="en-US" dirty="0" smtClean="0"/>
              <a:t>Example code</a:t>
            </a:r>
            <a:endParaRPr lang="en-US" dirty="0"/>
          </a:p>
        </p:txBody>
      </p:sp>
      <p:sp>
        <p:nvSpPr>
          <p:cNvPr id="3" name="TextBox 2"/>
          <p:cNvSpPr txBox="1"/>
          <p:nvPr/>
        </p:nvSpPr>
        <p:spPr>
          <a:xfrm>
            <a:off x="-22793" y="1268760"/>
            <a:ext cx="9144000" cy="4770537"/>
          </a:xfrm>
          <a:prstGeom prst="rect">
            <a:avLst/>
          </a:prstGeom>
          <a:noFill/>
        </p:spPr>
        <p:txBody>
          <a:bodyPr wrap="square" rtlCol="0">
            <a:spAutoFit/>
          </a:bodyPr>
          <a:lstStyle/>
          <a:p>
            <a:r>
              <a:rPr lang="en-AU" sz="2400" b="0" dirty="0">
                <a:latin typeface="Courier New" pitchFamily="49" charset="0"/>
                <a:cs typeface="Courier New" pitchFamily="49" charset="0"/>
              </a:rPr>
              <a:t>&lt;?php</a:t>
            </a:r>
          </a:p>
          <a:p>
            <a:r>
              <a:rPr lang="en-AU" sz="2400" b="0" dirty="0">
                <a:latin typeface="Courier New" pitchFamily="49" charset="0"/>
                <a:cs typeface="Courier New" pitchFamily="49" charset="0"/>
              </a:rPr>
              <a:t>/** Constants */</a:t>
            </a:r>
          </a:p>
          <a:p>
            <a:r>
              <a:rPr lang="en-AU" sz="2400" b="0" dirty="0">
                <a:latin typeface="Courier New" pitchFamily="49" charset="0"/>
                <a:cs typeface="Courier New" pitchFamily="49" charset="0"/>
              </a:rPr>
              <a:t>$</a:t>
            </a:r>
            <a:r>
              <a:rPr lang="en-AU" sz="2400" b="0" dirty="0" err="1">
                <a:latin typeface="Courier New" pitchFamily="49" charset="0"/>
                <a:cs typeface="Courier New" pitchFamily="49" charset="0"/>
              </a:rPr>
              <a:t>customer_data_dir</a:t>
            </a:r>
            <a:r>
              <a:rPr lang="en-AU" sz="2400" b="0" dirty="0">
                <a:latin typeface="Courier New" pitchFamily="49" charset="0"/>
                <a:cs typeface="Courier New" pitchFamily="49" charset="0"/>
              </a:rPr>
              <a:t> = "/</a:t>
            </a:r>
            <a:r>
              <a:rPr lang="en-AU" sz="2400" b="0" dirty="0" err="1">
                <a:latin typeface="Courier New" pitchFamily="49" charset="0"/>
                <a:cs typeface="Courier New" pitchFamily="49" charset="0"/>
              </a:rPr>
              <a:t>var</a:t>
            </a:r>
            <a:r>
              <a:rPr lang="en-AU" sz="2400" b="0" dirty="0">
                <a:latin typeface="Courier New" pitchFamily="49" charset="0"/>
                <a:cs typeface="Courier New" pitchFamily="49" charset="0"/>
              </a:rPr>
              <a:t>/</a:t>
            </a:r>
            <a:r>
              <a:rPr lang="en-AU" sz="2400" b="0" dirty="0" err="1">
                <a:latin typeface="Courier New" pitchFamily="49" charset="0"/>
                <a:cs typeface="Courier New" pitchFamily="49" charset="0"/>
              </a:rPr>
              <a:t>tmp</a:t>
            </a:r>
            <a:r>
              <a:rPr lang="en-AU" sz="2400" b="0" dirty="0">
                <a:latin typeface="Courier New" pitchFamily="49" charset="0"/>
                <a:cs typeface="Courier New" pitchFamily="49" charset="0"/>
              </a:rPr>
              <a:t>";</a:t>
            </a:r>
          </a:p>
          <a:p>
            <a:endParaRPr lang="en-AU" sz="2400" b="0" dirty="0">
              <a:latin typeface="Courier New" pitchFamily="49" charset="0"/>
              <a:cs typeface="Courier New" pitchFamily="49" charset="0"/>
            </a:endParaRPr>
          </a:p>
          <a:p>
            <a:r>
              <a:rPr lang="en-AU" sz="2400" b="0" dirty="0">
                <a:latin typeface="Courier New" pitchFamily="49" charset="0"/>
                <a:cs typeface="Courier New" pitchFamily="49" charset="0"/>
              </a:rPr>
              <a:t>$</a:t>
            </a:r>
            <a:r>
              <a:rPr lang="en-AU" sz="2400" b="0" dirty="0" err="1">
                <a:latin typeface="Courier New" pitchFamily="49" charset="0"/>
                <a:cs typeface="Courier New" pitchFamily="49" charset="0"/>
              </a:rPr>
              <a:t>customer_ref</a:t>
            </a:r>
            <a:r>
              <a:rPr lang="en-AU" sz="2400" b="0" dirty="0">
                <a:latin typeface="Courier New" pitchFamily="49" charset="0"/>
                <a:cs typeface="Courier New" pitchFamily="49" charset="0"/>
              </a:rPr>
              <a:t> = $_POST["</a:t>
            </a:r>
            <a:r>
              <a:rPr lang="en-AU" sz="2400" b="0" dirty="0" err="1">
                <a:latin typeface="Courier New" pitchFamily="49" charset="0"/>
                <a:cs typeface="Courier New" pitchFamily="49" charset="0"/>
              </a:rPr>
              <a:t>customer_ref</a:t>
            </a:r>
            <a:r>
              <a:rPr lang="en-AU" sz="2400" b="0" dirty="0">
                <a:latin typeface="Courier New" pitchFamily="49" charset="0"/>
                <a:cs typeface="Courier New" pitchFamily="49" charset="0"/>
              </a:rPr>
              <a:t>"];</a:t>
            </a:r>
          </a:p>
          <a:p>
            <a:endParaRPr lang="en-AU" sz="2400" b="0" dirty="0">
              <a:latin typeface="Courier New" pitchFamily="49" charset="0"/>
              <a:cs typeface="Courier New" pitchFamily="49" charset="0"/>
            </a:endParaRPr>
          </a:p>
          <a:p>
            <a:r>
              <a:rPr lang="en-AU" sz="2400" b="0" dirty="0">
                <a:latin typeface="Courier New" pitchFamily="49" charset="0"/>
                <a:cs typeface="Courier New" pitchFamily="49" charset="0"/>
              </a:rPr>
              <a:t>if($</a:t>
            </a:r>
            <a:r>
              <a:rPr lang="en-AU" sz="2400" b="0" dirty="0" err="1">
                <a:latin typeface="Courier New" pitchFamily="49" charset="0"/>
                <a:cs typeface="Courier New" pitchFamily="49" charset="0"/>
              </a:rPr>
              <a:t>customer_ref</a:t>
            </a:r>
            <a:r>
              <a:rPr lang="en-AU" sz="2400" b="0" dirty="0">
                <a:latin typeface="Courier New" pitchFamily="49" charset="0"/>
                <a:cs typeface="Courier New" pitchFamily="49" charset="0"/>
              </a:rPr>
              <a:t> == null) {</a:t>
            </a:r>
          </a:p>
          <a:p>
            <a:r>
              <a:rPr lang="en-AU" sz="2400" b="0" dirty="0">
                <a:latin typeface="Courier New" pitchFamily="49" charset="0"/>
                <a:cs typeface="Courier New" pitchFamily="49" charset="0"/>
              </a:rPr>
              <a:t>  header("HTTP/1.0 404 Not Found");</a:t>
            </a:r>
          </a:p>
          <a:p>
            <a:r>
              <a:rPr lang="en-AU" sz="2400" b="0" dirty="0">
                <a:latin typeface="Courier New" pitchFamily="49" charset="0"/>
                <a:cs typeface="Courier New" pitchFamily="49" charset="0"/>
              </a:rPr>
              <a:t>} else {</a:t>
            </a:r>
          </a:p>
          <a:p>
            <a:r>
              <a:rPr lang="en-AU" sz="2400" b="0" dirty="0">
                <a:latin typeface="Courier New" pitchFamily="49" charset="0"/>
                <a:cs typeface="Courier New" pitchFamily="49" charset="0"/>
              </a:rPr>
              <a:t>  unlink("$</a:t>
            </a:r>
            <a:r>
              <a:rPr lang="en-AU" sz="2400" b="0" dirty="0" err="1">
                <a:latin typeface="Courier New" pitchFamily="49" charset="0"/>
                <a:cs typeface="Courier New" pitchFamily="49" charset="0"/>
              </a:rPr>
              <a:t>customer_data_dir</a:t>
            </a:r>
            <a:r>
              <a:rPr lang="en-AU" sz="2400" b="0" dirty="0">
                <a:latin typeface="Courier New" pitchFamily="49" charset="0"/>
                <a:cs typeface="Courier New" pitchFamily="49" charset="0"/>
              </a:rPr>
              <a:t>/$customer_ref.txt")</a:t>
            </a:r>
          </a:p>
          <a:p>
            <a:r>
              <a:rPr lang="en-AU" sz="2400" b="0" dirty="0">
                <a:latin typeface="Courier New" pitchFamily="49" charset="0"/>
                <a:cs typeface="Courier New" pitchFamily="49" charset="0"/>
              </a:rPr>
              <a:t>}</a:t>
            </a:r>
          </a:p>
          <a:p>
            <a:r>
              <a:rPr lang="en-AU" sz="2400" b="0" dirty="0">
                <a:latin typeface="Courier New" pitchFamily="49" charset="0"/>
                <a:cs typeface="Courier New" pitchFamily="49" charset="0"/>
              </a:rPr>
              <a:t>?&gt;</a:t>
            </a:r>
          </a:p>
          <a:p>
            <a:endParaRPr lang="en-AU" dirty="0"/>
          </a:p>
        </p:txBody>
      </p:sp>
    </p:spTree>
    <p:extLst>
      <p:ext uri="{BB962C8B-B14F-4D97-AF65-F5344CB8AC3E}">
        <p14:creationId xmlns:p14="http://schemas.microsoft.com/office/powerpoint/2010/main" val="201692149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 resources – </a:t>
            </a:r>
            <a:r>
              <a:rPr lang="en-US" dirty="0" smtClean="0"/>
              <a:t>Shopping carts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979778433"/>
              </p:ext>
            </p:extLst>
          </p:nvPr>
        </p:nvGraphicFramePr>
        <p:xfrm>
          <a:off x="0" y="1124744"/>
          <a:ext cx="9000999" cy="5733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216020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marcussen\Advisory\PGAttack\4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5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14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62" y="500046"/>
            <a:ext cx="8458510" cy="571500"/>
          </a:xfrm>
        </p:spPr>
        <p:txBody>
          <a:bodyPr/>
          <a:lstStyle/>
          <a:p>
            <a:r>
              <a:rPr lang="en-US" dirty="0"/>
              <a:t>Vendor resources – Shopping carts</a:t>
            </a:r>
          </a:p>
        </p:txBody>
      </p:sp>
      <p:sp>
        <p:nvSpPr>
          <p:cNvPr id="3" name="Content Placeholder 2"/>
          <p:cNvSpPr>
            <a:spLocks noGrp="1"/>
          </p:cNvSpPr>
          <p:nvPr>
            <p:ph idx="1"/>
          </p:nvPr>
        </p:nvSpPr>
        <p:spPr/>
        <p:txBody>
          <a:bodyPr/>
          <a:lstStyle/>
          <a:p>
            <a:r>
              <a:rPr lang="en-US" dirty="0" smtClean="0"/>
              <a:t>Transaction </a:t>
            </a:r>
            <a:r>
              <a:rPr lang="en-US" dirty="0"/>
              <a:t>complete </a:t>
            </a:r>
            <a:r>
              <a:rPr lang="en-US" dirty="0" smtClean="0"/>
              <a:t>with </a:t>
            </a:r>
            <a:r>
              <a:rPr lang="en-US" dirty="0"/>
              <a:t>incomplete payment </a:t>
            </a:r>
            <a:r>
              <a:rPr lang="en-US" dirty="0" smtClean="0"/>
              <a:t>– (SA-CONTRIB-2010-064)</a:t>
            </a:r>
          </a:p>
          <a:p>
            <a:r>
              <a:rPr lang="en-US" dirty="0" smtClean="0"/>
              <a:t>Price manipulation (OSVDB-32192, 38368, 11429, 11430, 11431 + many others)</a:t>
            </a:r>
          </a:p>
          <a:p>
            <a:r>
              <a:rPr lang="en-US" dirty="0" smtClean="0"/>
              <a:t>Remote command/code execution</a:t>
            </a:r>
          </a:p>
          <a:p>
            <a:r>
              <a:rPr lang="en-US" dirty="0" smtClean="0"/>
              <a:t>Authentication bypass</a:t>
            </a:r>
          </a:p>
          <a:p>
            <a:r>
              <a:rPr lang="en-US" dirty="0" smtClean="0"/>
              <a:t>Customer database exposure</a:t>
            </a:r>
          </a:p>
          <a:p>
            <a:r>
              <a:rPr lang="en-US" smtClean="0"/>
              <a:t>Abritrary </a:t>
            </a:r>
            <a:r>
              <a:rPr lang="en-US" dirty="0" smtClean="0"/>
              <a:t>file upload</a:t>
            </a:r>
          </a:p>
          <a:p>
            <a:r>
              <a:rPr lang="en-US" dirty="0" smtClean="0"/>
              <a:t>Format string</a:t>
            </a:r>
          </a:p>
          <a:p>
            <a:endParaRPr lang="en-US" dirty="0"/>
          </a:p>
        </p:txBody>
      </p:sp>
    </p:spTree>
    <p:extLst>
      <p:ext uri="{BB962C8B-B14F-4D97-AF65-F5344CB8AC3E}">
        <p14:creationId xmlns:p14="http://schemas.microsoft.com/office/powerpoint/2010/main" val="218205737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 resources – Shopping carts</a:t>
            </a:r>
          </a:p>
        </p:txBody>
      </p:sp>
      <p:sp>
        <p:nvSpPr>
          <p:cNvPr id="3" name="Content Placeholder 2"/>
          <p:cNvSpPr>
            <a:spLocks noGrp="1"/>
          </p:cNvSpPr>
          <p:nvPr>
            <p:ph idx="1"/>
          </p:nvPr>
        </p:nvSpPr>
        <p:spPr/>
        <p:txBody>
          <a:bodyPr/>
          <a:lstStyle/>
          <a:p>
            <a:r>
              <a:rPr lang="en-US" dirty="0" smtClean="0"/>
              <a:t>Use SSL … right?</a:t>
            </a:r>
          </a:p>
          <a:p>
            <a:endParaRPr lang="en-US" dirty="0" smtClean="0"/>
          </a:p>
        </p:txBody>
      </p:sp>
      <p:pic>
        <p:nvPicPr>
          <p:cNvPr id="1026" name="Picture 2" descr="C:\Users\emarcussen\Advisory\ssl-w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60848"/>
            <a:ext cx="8340385"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0877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36912"/>
            <a:ext cx="8064896" cy="1800200"/>
          </a:xfrm>
        </p:spPr>
        <p:txBody>
          <a:bodyPr/>
          <a:lstStyle/>
          <a:p>
            <a:pPr marL="0" indent="0" algn="ctr">
              <a:buNone/>
            </a:pPr>
            <a:r>
              <a:rPr lang="en-AU" sz="8000" dirty="0" smtClean="0"/>
              <a:t>Request validation</a:t>
            </a:r>
            <a:endParaRPr lang="en-AU" sz="8000" dirty="0"/>
          </a:p>
        </p:txBody>
      </p:sp>
    </p:spTree>
    <p:extLst>
      <p:ext uri="{BB962C8B-B14F-4D97-AF65-F5344CB8AC3E}">
        <p14:creationId xmlns:p14="http://schemas.microsoft.com/office/powerpoint/2010/main" val="222712851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validation</a:t>
            </a:r>
            <a:endParaRPr lang="en-US" dirty="0"/>
          </a:p>
        </p:txBody>
      </p:sp>
      <p:sp>
        <p:nvSpPr>
          <p:cNvPr id="3" name="Content Placeholder 2"/>
          <p:cNvSpPr>
            <a:spLocks noGrp="1"/>
          </p:cNvSpPr>
          <p:nvPr>
            <p:ph idx="1"/>
          </p:nvPr>
        </p:nvSpPr>
        <p:spPr/>
        <p:txBody>
          <a:bodyPr/>
          <a:lstStyle/>
          <a:p>
            <a:pPr marL="0" indent="0">
              <a:buNone/>
            </a:pPr>
            <a:r>
              <a:rPr lang="en-AU" dirty="0"/>
              <a:t>To validate the request of the </a:t>
            </a:r>
            <a:r>
              <a:rPr lang="en-AU" dirty="0" smtClean="0"/>
              <a:t>payment page </a:t>
            </a:r>
            <a:r>
              <a:rPr lang="en-AU" dirty="0"/>
              <a:t>result, signed request is often used - which is the result of the </a:t>
            </a:r>
            <a:r>
              <a:rPr lang="en-AU" dirty="0" smtClean="0"/>
              <a:t>hash function in </a:t>
            </a:r>
            <a:r>
              <a:rPr lang="en-AU" dirty="0"/>
              <a:t>which the parameters of an application confirmed by a «secret word», known only to the merchant and payment gateway</a:t>
            </a:r>
            <a:r>
              <a:rPr lang="en-AU" dirty="0" smtClean="0"/>
              <a:t>.</a:t>
            </a:r>
          </a:p>
          <a:p>
            <a:pPr marL="0" indent="0">
              <a:buNone/>
            </a:pPr>
            <a:r>
              <a:rPr lang="en-AU" dirty="0" smtClean="0"/>
              <a:t> -- Wikipedia</a:t>
            </a:r>
            <a:endParaRPr lang="en-US" dirty="0"/>
          </a:p>
        </p:txBody>
      </p:sp>
    </p:spTree>
    <p:extLst>
      <p:ext uri="{BB962C8B-B14F-4D97-AF65-F5344CB8AC3E}">
        <p14:creationId xmlns:p14="http://schemas.microsoft.com/office/powerpoint/2010/main" val="88611360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Defeating request validation</a:t>
            </a:r>
            <a:endParaRPr lang="en-US" dirty="0"/>
          </a:p>
        </p:txBody>
      </p:sp>
      <p:sp>
        <p:nvSpPr>
          <p:cNvPr id="3" name="Content Placeholder 2"/>
          <p:cNvSpPr>
            <a:spLocks noGrp="1"/>
          </p:cNvSpPr>
          <p:nvPr>
            <p:ph idx="1"/>
          </p:nvPr>
        </p:nvSpPr>
        <p:spPr/>
        <p:txBody>
          <a:bodyPr/>
          <a:lstStyle/>
          <a:p>
            <a:r>
              <a:rPr lang="en-US" dirty="0" smtClean="0"/>
              <a:t>Bypass request validation</a:t>
            </a:r>
          </a:p>
          <a:p>
            <a:r>
              <a:rPr lang="en-US" dirty="0" smtClean="0"/>
              <a:t>Attacking the hashing algorithm</a:t>
            </a:r>
          </a:p>
          <a:p>
            <a:r>
              <a:rPr lang="en-US" dirty="0" smtClean="0"/>
              <a:t>Attack the request validation itself</a:t>
            </a:r>
            <a:endParaRPr lang="en-US" dirty="0"/>
          </a:p>
        </p:txBody>
      </p:sp>
    </p:spTree>
    <p:extLst>
      <p:ext uri="{BB962C8B-B14F-4D97-AF65-F5344CB8AC3E}">
        <p14:creationId xmlns:p14="http://schemas.microsoft.com/office/powerpoint/2010/main" val="88611360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Bypassing request validation</a:t>
            </a:r>
            <a:endParaRPr lang="en-US" dirty="0"/>
          </a:p>
        </p:txBody>
      </p:sp>
      <p:sp>
        <p:nvSpPr>
          <p:cNvPr id="3" name="Content Placeholder 2"/>
          <p:cNvSpPr>
            <a:spLocks noGrp="1"/>
          </p:cNvSpPr>
          <p:nvPr>
            <p:ph idx="1"/>
          </p:nvPr>
        </p:nvSpPr>
        <p:spPr/>
        <p:txBody>
          <a:bodyPr/>
          <a:lstStyle/>
          <a:p>
            <a:r>
              <a:rPr lang="en-US" dirty="0" smtClean="0"/>
              <a:t>HTTP Parameter Pollution</a:t>
            </a:r>
          </a:p>
          <a:p>
            <a:pPr marL="0" indent="0">
              <a:buNone/>
            </a:pPr>
            <a:r>
              <a:rPr lang="en-US" dirty="0" smtClean="0"/>
              <a:t>https://url/pay?amount=100.00&amp;</a:t>
            </a:r>
            <a:r>
              <a:rPr lang="en-US" dirty="0" smtClean="0">
                <a:solidFill>
                  <a:srgbClr val="FF0000"/>
                </a:solidFill>
              </a:rPr>
              <a:t>amount=0.01</a:t>
            </a:r>
          </a:p>
          <a:p>
            <a:r>
              <a:rPr lang="en-US" dirty="0" smtClean="0"/>
              <a:t>Abusing unprotected parameters</a:t>
            </a:r>
          </a:p>
          <a:p>
            <a:pPr marL="0" indent="0">
              <a:buNone/>
            </a:pPr>
            <a:r>
              <a:rPr lang="en-US" dirty="0" smtClean="0"/>
              <a:t>https://url/pay?</a:t>
            </a:r>
            <a:r>
              <a:rPr lang="en-US" dirty="0" smtClean="0">
                <a:solidFill>
                  <a:srgbClr val="FF0000"/>
                </a:solidFill>
              </a:rPr>
              <a:t>expiry_date=31/12/2099</a:t>
            </a:r>
            <a:endParaRPr lang="en-US" dirty="0" smtClean="0"/>
          </a:p>
          <a:p>
            <a:r>
              <a:rPr lang="en-US" dirty="0" smtClean="0"/>
              <a:t>Abusing application logic</a:t>
            </a:r>
          </a:p>
          <a:p>
            <a:pPr marL="0" indent="0">
              <a:buNone/>
            </a:pPr>
            <a:r>
              <a:rPr lang="en-US" dirty="0" smtClean="0"/>
              <a:t>https://url/pay?</a:t>
            </a:r>
            <a:r>
              <a:rPr lang="en-US" dirty="0" smtClean="0">
                <a:solidFill>
                  <a:srgbClr val="FF0000"/>
                </a:solidFill>
              </a:rPr>
              <a:t>pre_auth=1</a:t>
            </a:r>
          </a:p>
        </p:txBody>
      </p:sp>
    </p:spTree>
    <p:extLst>
      <p:ext uri="{BB962C8B-B14F-4D97-AF65-F5344CB8AC3E}">
        <p14:creationId xmlns:p14="http://schemas.microsoft.com/office/powerpoint/2010/main" val="8861136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request validation</a:t>
            </a:r>
            <a:endParaRPr lang="en-US" dirty="0"/>
          </a:p>
        </p:txBody>
      </p:sp>
      <p:sp>
        <p:nvSpPr>
          <p:cNvPr id="3" name="Content Placeholder 2"/>
          <p:cNvSpPr>
            <a:spLocks noGrp="1"/>
          </p:cNvSpPr>
          <p:nvPr>
            <p:ph idx="1"/>
          </p:nvPr>
        </p:nvSpPr>
        <p:spPr/>
        <p:txBody>
          <a:bodyPr/>
          <a:lstStyle/>
          <a:p>
            <a:r>
              <a:rPr lang="en-US" dirty="0" smtClean="0"/>
              <a:t>Hashing algorithm attacks</a:t>
            </a:r>
          </a:p>
          <a:p>
            <a:pPr lvl="1"/>
            <a:r>
              <a:rPr lang="en-US" dirty="0" smtClean="0"/>
              <a:t>MD5 hash length attack</a:t>
            </a:r>
          </a:p>
          <a:p>
            <a:r>
              <a:rPr lang="en-US" dirty="0" smtClean="0"/>
              <a:t>Hash mismatch behavior</a:t>
            </a:r>
          </a:p>
          <a:p>
            <a:pPr lvl="1"/>
            <a:r>
              <a:rPr lang="en-US" dirty="0" smtClean="0"/>
              <a:t>Redirects to attacker supplied url</a:t>
            </a:r>
            <a:endParaRPr lang="en-US" dirty="0"/>
          </a:p>
        </p:txBody>
      </p:sp>
    </p:spTree>
    <p:extLst>
      <p:ext uri="{BB962C8B-B14F-4D97-AF65-F5344CB8AC3E}">
        <p14:creationId xmlns:p14="http://schemas.microsoft.com/office/powerpoint/2010/main" val="140795636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request validation</a:t>
            </a:r>
            <a:endParaRPr lang="en-US" dirty="0"/>
          </a:p>
        </p:txBody>
      </p:sp>
      <p:sp>
        <p:nvSpPr>
          <p:cNvPr id="3" name="Content Placeholder 2"/>
          <p:cNvSpPr>
            <a:spLocks noGrp="1"/>
          </p:cNvSpPr>
          <p:nvPr>
            <p:ph idx="1"/>
          </p:nvPr>
        </p:nvSpPr>
        <p:spPr/>
        <p:txBody>
          <a:bodyPr/>
          <a:lstStyle/>
          <a:p>
            <a:r>
              <a:rPr lang="en-US" dirty="0" smtClean="0"/>
              <a:t>Brute force attacks</a:t>
            </a:r>
          </a:p>
          <a:p>
            <a:pPr lvl="1"/>
            <a:r>
              <a:rPr lang="en-US" dirty="0" smtClean="0"/>
              <a:t>Known plaintext</a:t>
            </a:r>
          </a:p>
          <a:p>
            <a:pPr lvl="1"/>
            <a:r>
              <a:rPr lang="en-US" dirty="0" smtClean="0"/>
              <a:t>Weak entropy due to text transform of secret</a:t>
            </a:r>
          </a:p>
          <a:p>
            <a:pPr lvl="1"/>
            <a:r>
              <a:rPr lang="en-US" dirty="0" smtClean="0"/>
              <a:t>Can be done offline</a:t>
            </a:r>
          </a:p>
          <a:p>
            <a:pPr lvl="1"/>
            <a:r>
              <a:rPr lang="en-US" dirty="0" smtClean="0"/>
              <a:t>Without completing a transaction</a:t>
            </a:r>
            <a:endParaRPr lang="en-US" dirty="0"/>
          </a:p>
        </p:txBody>
      </p:sp>
    </p:spTree>
    <p:extLst>
      <p:ext uri="{BB962C8B-B14F-4D97-AF65-F5344CB8AC3E}">
        <p14:creationId xmlns:p14="http://schemas.microsoft.com/office/powerpoint/2010/main" val="140795636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62" y="500046"/>
            <a:ext cx="8026462" cy="571500"/>
          </a:xfrm>
        </p:spPr>
        <p:txBody>
          <a:bodyPr/>
          <a:lstStyle/>
          <a:p>
            <a:r>
              <a:rPr lang="en-US" dirty="0" smtClean="0"/>
              <a:t>Brute force request validation - Example</a:t>
            </a:r>
            <a:endParaRPr lang="en-US" dirty="0"/>
          </a:p>
        </p:txBody>
      </p:sp>
      <p:sp>
        <p:nvSpPr>
          <p:cNvPr id="3" name="Content Placeholder 2"/>
          <p:cNvSpPr>
            <a:spLocks noGrp="1"/>
          </p:cNvSpPr>
          <p:nvPr>
            <p:ph idx="1"/>
          </p:nvPr>
        </p:nvSpPr>
        <p:spPr/>
        <p:txBody>
          <a:bodyPr/>
          <a:lstStyle/>
          <a:p>
            <a:pPr marL="0" indent="0">
              <a:buNone/>
            </a:pPr>
            <a:r>
              <a:rPr lang="en-US" dirty="0" smtClean="0"/>
              <a:t>SHA1 </a:t>
            </a:r>
            <a:r>
              <a:rPr lang="en-US" dirty="0"/>
              <a:t>of "EPS_MERCHANTID|Password|EPS_TXNTYPE|EPS_REFERENCEID|EPS_AMOUNT|EPS_TIMESTAMP"</a:t>
            </a:r>
          </a:p>
          <a:p>
            <a:pPr marL="0" indent="0">
              <a:buNone/>
            </a:pPr>
            <a:endParaRPr lang="en-US" dirty="0" smtClean="0"/>
          </a:p>
          <a:p>
            <a:pPr marL="0" indent="0">
              <a:buNone/>
            </a:pPr>
            <a:r>
              <a:rPr lang="en-US" dirty="0" smtClean="0"/>
              <a:t>sha1</a:t>
            </a:r>
            <a:r>
              <a:rPr lang="en-US" dirty="0"/>
              <a:t>(</a:t>
            </a:r>
            <a:r>
              <a:rPr lang="en-US" dirty="0" smtClean="0"/>
              <a:t>'ABC0010|password123|0|Test Reference|100.00|20120916221931</a:t>
            </a:r>
            <a:r>
              <a:rPr lang="en-US" dirty="0"/>
              <a:t>')</a:t>
            </a:r>
          </a:p>
          <a:p>
            <a:pPr marL="0" indent="0">
              <a:buNone/>
            </a:pPr>
            <a:endParaRPr lang="en-US" dirty="0" smtClean="0"/>
          </a:p>
          <a:p>
            <a:pPr marL="0" indent="0">
              <a:buNone/>
            </a:pPr>
            <a:r>
              <a:rPr lang="en-US" dirty="0"/>
              <a:t>6bec095d6df852d236bc1985f2d5d73009af68a5</a:t>
            </a:r>
          </a:p>
        </p:txBody>
      </p:sp>
    </p:spTree>
    <p:extLst>
      <p:ext uri="{BB962C8B-B14F-4D97-AF65-F5344CB8AC3E}">
        <p14:creationId xmlns:p14="http://schemas.microsoft.com/office/powerpoint/2010/main" val="181144524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62" y="500046"/>
            <a:ext cx="8026462" cy="571500"/>
          </a:xfrm>
        </p:spPr>
        <p:txBody>
          <a:bodyPr/>
          <a:lstStyle/>
          <a:p>
            <a:r>
              <a:rPr lang="en-US" dirty="0" smtClean="0"/>
              <a:t>Brute force request validation - Example</a:t>
            </a:r>
            <a:endParaRPr lang="en-US" dirty="0"/>
          </a:p>
        </p:txBody>
      </p:sp>
      <p:sp>
        <p:nvSpPr>
          <p:cNvPr id="3" name="Content Placeholder 2"/>
          <p:cNvSpPr>
            <a:spLocks noGrp="1"/>
          </p:cNvSpPr>
          <p:nvPr>
            <p:ph idx="1"/>
          </p:nvPr>
        </p:nvSpPr>
        <p:spPr/>
        <p:txBody>
          <a:bodyPr/>
          <a:lstStyle/>
          <a:p>
            <a:pPr marL="0" indent="0">
              <a:buNone/>
            </a:pPr>
            <a:r>
              <a:rPr lang="en-US" sz="2600" dirty="0"/>
              <a:t>&lt;input </a:t>
            </a:r>
            <a:r>
              <a:rPr lang="en-US" sz="2600" dirty="0" smtClean="0"/>
              <a:t>hidden EPS_MERCHANT = “ABC0010</a:t>
            </a:r>
            <a:r>
              <a:rPr lang="en-US" sz="2600" dirty="0"/>
              <a:t>"&gt; </a:t>
            </a:r>
          </a:p>
          <a:p>
            <a:pPr marL="0" indent="0">
              <a:buNone/>
            </a:pPr>
            <a:r>
              <a:rPr lang="en-US" sz="2600" dirty="0"/>
              <a:t>&lt;input </a:t>
            </a:r>
            <a:r>
              <a:rPr lang="en-US" sz="2600" dirty="0" smtClean="0"/>
              <a:t>hidden EPS_TXNTYPE = "</a:t>
            </a:r>
            <a:r>
              <a:rPr lang="en-US" sz="2600" dirty="0"/>
              <a:t>0"&gt; </a:t>
            </a:r>
          </a:p>
          <a:p>
            <a:pPr marL="0" indent="0">
              <a:buNone/>
            </a:pPr>
            <a:r>
              <a:rPr lang="en-US" sz="2600" dirty="0"/>
              <a:t>&lt;input </a:t>
            </a:r>
            <a:r>
              <a:rPr lang="en-US" sz="2600" dirty="0" smtClean="0"/>
              <a:t>hidden EPS_REFERENCEID ="</a:t>
            </a:r>
            <a:r>
              <a:rPr lang="en-US" sz="2600" dirty="0"/>
              <a:t>Test Reference"&gt; </a:t>
            </a:r>
          </a:p>
          <a:p>
            <a:pPr marL="0" indent="0">
              <a:buNone/>
            </a:pPr>
            <a:r>
              <a:rPr lang="en-US" sz="2600" dirty="0"/>
              <a:t>&lt;input </a:t>
            </a:r>
            <a:r>
              <a:rPr lang="en-US" sz="2600" dirty="0" smtClean="0"/>
              <a:t>hidden EPS_AMOUNT ="100.00</a:t>
            </a:r>
            <a:r>
              <a:rPr lang="en-US" sz="2600" dirty="0"/>
              <a:t>"&gt; </a:t>
            </a:r>
          </a:p>
          <a:p>
            <a:pPr marL="0" indent="0">
              <a:buNone/>
            </a:pPr>
            <a:r>
              <a:rPr lang="en-US" sz="2600" dirty="0"/>
              <a:t>&lt;input </a:t>
            </a:r>
            <a:r>
              <a:rPr lang="en-US" sz="2600" dirty="0" smtClean="0"/>
              <a:t>hidden EPS_TIMESTAMP ="</a:t>
            </a:r>
            <a:r>
              <a:rPr lang="en-US" sz="2400" dirty="0"/>
              <a:t>20120916221931</a:t>
            </a:r>
            <a:r>
              <a:rPr lang="en-US" sz="2600" dirty="0" smtClean="0"/>
              <a:t>"&gt; </a:t>
            </a:r>
            <a:endParaRPr lang="en-US" sz="2600" dirty="0"/>
          </a:p>
          <a:p>
            <a:pPr marL="0" indent="0">
              <a:buNone/>
            </a:pPr>
            <a:r>
              <a:rPr lang="en-US" sz="2600" dirty="0"/>
              <a:t>&lt;input </a:t>
            </a:r>
            <a:r>
              <a:rPr lang="en-US" sz="2600" dirty="0" smtClean="0"/>
              <a:t>hidden EPS_FINGERPRINT </a:t>
            </a:r>
            <a:r>
              <a:rPr lang="en-US" sz="2600" dirty="0"/>
              <a:t>=" 6bec095d6df852d236bc1985f2d5d73009af68a5"&gt; </a:t>
            </a:r>
          </a:p>
          <a:p>
            <a:pPr marL="0" indent="0">
              <a:buNone/>
            </a:pPr>
            <a:r>
              <a:rPr lang="en-US" sz="2600" dirty="0"/>
              <a:t>&lt;input </a:t>
            </a:r>
            <a:r>
              <a:rPr lang="en-US" sz="2600" dirty="0" smtClean="0"/>
              <a:t>hidden EPS_RESULTURL = “https</a:t>
            </a:r>
            <a:r>
              <a:rPr lang="en-US" sz="2600" dirty="0"/>
              <a:t>://</a:t>
            </a:r>
            <a:r>
              <a:rPr lang="en-US" sz="2600" dirty="0" smtClean="0"/>
              <a:t>www.merchantsite.com/”&gt; </a:t>
            </a:r>
            <a:endParaRPr lang="en-US" sz="2600" dirty="0"/>
          </a:p>
          <a:p>
            <a:pPr marL="0" indent="0">
              <a:buNone/>
            </a:pPr>
            <a:endParaRPr lang="en-US" dirty="0"/>
          </a:p>
        </p:txBody>
      </p:sp>
    </p:spTree>
    <p:extLst>
      <p:ext uri="{BB962C8B-B14F-4D97-AF65-F5344CB8AC3E}">
        <p14:creationId xmlns:p14="http://schemas.microsoft.com/office/powerpoint/2010/main" val="165043316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Payment gateways</a:t>
            </a:r>
          </a:p>
          <a:p>
            <a:r>
              <a:rPr lang="en-US" dirty="0" smtClean="0"/>
              <a:t>Weaknesses</a:t>
            </a:r>
          </a:p>
          <a:p>
            <a:r>
              <a:rPr lang="en-US" dirty="0" smtClean="0"/>
              <a:t>Attacks</a:t>
            </a:r>
          </a:p>
          <a:p>
            <a:r>
              <a:rPr lang="en-US" dirty="0" smtClean="0"/>
              <a:t>Conclusion</a:t>
            </a:r>
          </a:p>
          <a:p>
            <a:endParaRPr lang="en-US" dirty="0"/>
          </a:p>
        </p:txBody>
      </p:sp>
    </p:spTree>
    <p:extLst>
      <p:ext uri="{BB962C8B-B14F-4D97-AF65-F5344CB8AC3E}">
        <p14:creationId xmlns:p14="http://schemas.microsoft.com/office/powerpoint/2010/main" val="88611360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62" y="500046"/>
            <a:ext cx="8026462" cy="571500"/>
          </a:xfrm>
        </p:spPr>
        <p:txBody>
          <a:bodyPr/>
          <a:lstStyle/>
          <a:p>
            <a:r>
              <a:rPr lang="en-US" dirty="0" smtClean="0"/>
              <a:t>Brute force request validation - Example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92472967"/>
              </p:ext>
            </p:extLst>
          </p:nvPr>
        </p:nvGraphicFramePr>
        <p:xfrm>
          <a:off x="1524000" y="1397000"/>
          <a:ext cx="6096000" cy="2966720"/>
        </p:xfrm>
        <a:graphic>
          <a:graphicData uri="http://schemas.openxmlformats.org/drawingml/2006/table">
            <a:tbl>
              <a:tblPr firstRow="1" bandRow="1">
                <a:tableStyleId>{073A0DAA-6AF3-43AB-8588-CEC1D06C72B9}</a:tableStyleId>
              </a:tblPr>
              <a:tblGrid>
                <a:gridCol w="3048000"/>
                <a:gridCol w="3048000"/>
              </a:tblGrid>
              <a:tr h="370840">
                <a:tc>
                  <a:txBody>
                    <a:bodyPr/>
                    <a:lstStyle/>
                    <a:p>
                      <a:r>
                        <a:rPr lang="en-AU" dirty="0" smtClean="0"/>
                        <a:t>Fingerprint</a:t>
                      </a:r>
                      <a:endParaRPr lang="en-AU" dirty="0"/>
                    </a:p>
                  </a:txBody>
                  <a:tcPr/>
                </a:tc>
                <a:tc>
                  <a:txBody>
                    <a:bodyPr/>
                    <a:lstStyle/>
                    <a:p>
                      <a:endParaRPr lang="en-AU" dirty="0"/>
                    </a:p>
                  </a:txBody>
                  <a:tcPr/>
                </a:tc>
              </a:tr>
              <a:tr h="370840">
                <a:tc>
                  <a:txBody>
                    <a:bodyPr/>
                    <a:lstStyle/>
                    <a:p>
                      <a:r>
                        <a:rPr lang="en-AU" dirty="0" smtClean="0"/>
                        <a:t>EPS_MERCHANTID</a:t>
                      </a:r>
                      <a:endParaRPr lang="en-AU" dirty="0"/>
                    </a:p>
                  </a:txBody>
                  <a:tcPr/>
                </a:tc>
                <a:tc>
                  <a:txBody>
                    <a:bodyPr/>
                    <a:lstStyle/>
                    <a:p>
                      <a:endParaRPr lang="en-AU"/>
                    </a:p>
                  </a:txBody>
                  <a:tcPr/>
                </a:tc>
              </a:tr>
              <a:tr h="370840">
                <a:tc>
                  <a:txBody>
                    <a:bodyPr/>
                    <a:lstStyle/>
                    <a:p>
                      <a:r>
                        <a:rPr lang="en-AU" dirty="0" smtClean="0"/>
                        <a:t>Password</a:t>
                      </a:r>
                      <a:endParaRPr lang="en-AU" dirty="0"/>
                    </a:p>
                  </a:txBody>
                  <a:tcPr/>
                </a:tc>
                <a:tc>
                  <a:txBody>
                    <a:bodyPr/>
                    <a:lstStyle/>
                    <a:p>
                      <a:endParaRPr lang="en-AU" dirty="0"/>
                    </a:p>
                  </a:txBody>
                  <a:tcPr/>
                </a:tc>
              </a:tr>
              <a:tr h="370840">
                <a:tc>
                  <a:txBody>
                    <a:bodyPr/>
                    <a:lstStyle/>
                    <a:p>
                      <a:r>
                        <a:rPr lang="en-AU" dirty="0" smtClean="0"/>
                        <a:t>EPS_TXNTYPE</a:t>
                      </a:r>
                      <a:endParaRPr lang="en-AU" dirty="0"/>
                    </a:p>
                  </a:txBody>
                  <a:tcPr/>
                </a:tc>
                <a:tc>
                  <a:txBody>
                    <a:bodyPr/>
                    <a:lstStyle/>
                    <a:p>
                      <a:endParaRPr lang="en-AU"/>
                    </a:p>
                  </a:txBody>
                  <a:tcPr/>
                </a:tc>
              </a:tr>
              <a:tr h="370840">
                <a:tc>
                  <a:txBody>
                    <a:bodyPr/>
                    <a:lstStyle/>
                    <a:p>
                      <a:r>
                        <a:rPr lang="en-AU" dirty="0" smtClean="0"/>
                        <a:t>EPS_REFERENCEID</a:t>
                      </a:r>
                      <a:endParaRPr lang="en-AU" dirty="0"/>
                    </a:p>
                  </a:txBody>
                  <a:tcPr/>
                </a:tc>
                <a:tc>
                  <a:txBody>
                    <a:bodyPr/>
                    <a:lstStyle/>
                    <a:p>
                      <a:endParaRPr lang="en-AU"/>
                    </a:p>
                  </a:txBody>
                  <a:tcPr/>
                </a:tc>
              </a:tr>
              <a:tr h="370840">
                <a:tc>
                  <a:txBody>
                    <a:bodyPr/>
                    <a:lstStyle/>
                    <a:p>
                      <a:r>
                        <a:rPr lang="en-AU" dirty="0" smtClean="0"/>
                        <a:t>EPS_AMOUNT</a:t>
                      </a:r>
                      <a:endParaRPr lang="en-AU" dirty="0"/>
                    </a:p>
                  </a:txBody>
                  <a:tcPr/>
                </a:tc>
                <a:tc>
                  <a:txBody>
                    <a:bodyPr/>
                    <a:lstStyle/>
                    <a:p>
                      <a:endParaRPr lang="en-AU"/>
                    </a:p>
                  </a:txBody>
                  <a:tcPr/>
                </a:tc>
              </a:tr>
              <a:tr h="370840">
                <a:tc>
                  <a:txBody>
                    <a:bodyPr/>
                    <a:lstStyle/>
                    <a:p>
                      <a:r>
                        <a:rPr lang="en-AU" dirty="0" smtClean="0"/>
                        <a:t>EPS_TIMESTAMP</a:t>
                      </a:r>
                      <a:endParaRPr lang="en-AU" dirty="0"/>
                    </a:p>
                  </a:txBody>
                  <a:tcPr/>
                </a:tc>
                <a:tc>
                  <a:txBody>
                    <a:bodyPr/>
                    <a:lstStyle/>
                    <a:p>
                      <a:endParaRPr lang="en-AU"/>
                    </a:p>
                  </a:txBody>
                  <a:tcPr/>
                </a:tc>
              </a:tr>
              <a:tr h="370840">
                <a:tc>
                  <a:txBody>
                    <a:bodyPr/>
                    <a:lstStyle/>
                    <a:p>
                      <a:endParaRPr lang="en-AU"/>
                    </a:p>
                  </a:txBody>
                  <a:tcPr/>
                </a:tc>
                <a:tc>
                  <a:txBody>
                    <a:bodyPr/>
                    <a:lstStyle/>
                    <a:p>
                      <a:endParaRPr lang="en-AU" dirty="0"/>
                    </a:p>
                  </a:txBody>
                  <a:tcPr/>
                </a:tc>
              </a:tr>
            </a:tbl>
          </a:graphicData>
        </a:graphic>
      </p:graphicFrame>
    </p:spTree>
    <p:extLst>
      <p:ext uri="{BB962C8B-B14F-4D97-AF65-F5344CB8AC3E}">
        <p14:creationId xmlns:p14="http://schemas.microsoft.com/office/powerpoint/2010/main" val="1650433169"/>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62" y="500046"/>
            <a:ext cx="8026462" cy="571500"/>
          </a:xfrm>
        </p:spPr>
        <p:txBody>
          <a:bodyPr/>
          <a:lstStyle/>
          <a:p>
            <a:r>
              <a:rPr lang="en-US" dirty="0" smtClean="0"/>
              <a:t>Brute force request validation - Example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86045298"/>
              </p:ext>
            </p:extLst>
          </p:nvPr>
        </p:nvGraphicFramePr>
        <p:xfrm>
          <a:off x="1524000" y="1397000"/>
          <a:ext cx="6096000" cy="2966720"/>
        </p:xfrm>
        <a:graphic>
          <a:graphicData uri="http://schemas.openxmlformats.org/drawingml/2006/table">
            <a:tbl>
              <a:tblPr firstRow="1" bandRow="1">
                <a:tableStyleId>{073A0DAA-6AF3-43AB-8588-CEC1D06C72B9}</a:tableStyleId>
              </a:tblPr>
              <a:tblGrid>
                <a:gridCol w="3048000"/>
                <a:gridCol w="3048000"/>
              </a:tblGrid>
              <a:tr h="370840">
                <a:tc>
                  <a:txBody>
                    <a:bodyPr/>
                    <a:lstStyle/>
                    <a:p>
                      <a:r>
                        <a:rPr lang="en-AU" dirty="0" smtClean="0"/>
                        <a:t>Fingerprint</a:t>
                      </a:r>
                      <a:endParaRPr lang="en-AU" dirty="0"/>
                    </a:p>
                  </a:txBody>
                  <a:tcPr/>
                </a:tc>
                <a:tc>
                  <a:txBody>
                    <a:bodyPr/>
                    <a:lstStyle/>
                    <a:p>
                      <a:r>
                        <a:rPr lang="en-AU" dirty="0" smtClean="0"/>
                        <a:t>Web form</a:t>
                      </a:r>
                      <a:endParaRPr lang="en-AU" dirty="0"/>
                    </a:p>
                  </a:txBody>
                  <a:tcPr/>
                </a:tc>
              </a:tr>
              <a:tr h="370840">
                <a:tc>
                  <a:txBody>
                    <a:bodyPr/>
                    <a:lstStyle/>
                    <a:p>
                      <a:r>
                        <a:rPr lang="en-AU" dirty="0" smtClean="0"/>
                        <a:t>EPS_MERCHANTID</a:t>
                      </a:r>
                      <a:endParaRPr lang="en-AU" dirty="0"/>
                    </a:p>
                  </a:txBody>
                  <a:tcPr/>
                </a:tc>
                <a:tc>
                  <a:txBody>
                    <a:bodyPr/>
                    <a:lstStyle/>
                    <a:p>
                      <a:r>
                        <a:rPr lang="en-AU" dirty="0" smtClean="0"/>
                        <a:t>EPS_MERCHANT</a:t>
                      </a:r>
                      <a:endParaRPr lang="en-AU" dirty="0"/>
                    </a:p>
                  </a:txBody>
                  <a:tcPr/>
                </a:tc>
              </a:tr>
              <a:tr h="370840">
                <a:tc>
                  <a:txBody>
                    <a:bodyPr/>
                    <a:lstStyle/>
                    <a:p>
                      <a:r>
                        <a:rPr lang="en-AU" dirty="0" smtClean="0"/>
                        <a:t>Password</a:t>
                      </a:r>
                      <a:endParaRPr lang="en-AU" dirty="0"/>
                    </a:p>
                  </a:txBody>
                  <a:tcPr/>
                </a:tc>
                <a:tc>
                  <a:txBody>
                    <a:bodyPr/>
                    <a:lstStyle/>
                    <a:p>
                      <a:endParaRPr lang="en-AU" dirty="0"/>
                    </a:p>
                  </a:txBody>
                  <a:tcPr/>
                </a:tc>
              </a:tr>
              <a:tr h="370840">
                <a:tc>
                  <a:txBody>
                    <a:bodyPr/>
                    <a:lstStyle/>
                    <a:p>
                      <a:r>
                        <a:rPr lang="en-AU" dirty="0" smtClean="0"/>
                        <a:t>EPS_TXNTYPE</a:t>
                      </a:r>
                      <a:endParaRPr lang="en-AU" dirty="0"/>
                    </a:p>
                  </a:txBody>
                  <a:tcPr/>
                </a:tc>
                <a:tc>
                  <a:txBody>
                    <a:bodyPr/>
                    <a:lstStyle/>
                    <a:p>
                      <a:r>
                        <a:rPr lang="en-AU" dirty="0" smtClean="0"/>
                        <a:t>EPS_TXNTYPE</a:t>
                      </a:r>
                      <a:endParaRPr lang="en-AU" dirty="0"/>
                    </a:p>
                  </a:txBody>
                  <a:tcPr/>
                </a:tc>
              </a:tr>
              <a:tr h="370840">
                <a:tc>
                  <a:txBody>
                    <a:bodyPr/>
                    <a:lstStyle/>
                    <a:p>
                      <a:r>
                        <a:rPr lang="en-AU" dirty="0" smtClean="0"/>
                        <a:t>EPS_REFERENCEID</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EPS_REFERENCEID</a:t>
                      </a:r>
                    </a:p>
                  </a:txBody>
                  <a:tcPr/>
                </a:tc>
              </a:tr>
              <a:tr h="370840">
                <a:tc>
                  <a:txBody>
                    <a:bodyPr/>
                    <a:lstStyle/>
                    <a:p>
                      <a:r>
                        <a:rPr lang="en-AU" dirty="0" smtClean="0"/>
                        <a:t>EPS_AMOUNT</a:t>
                      </a:r>
                      <a:endParaRPr lang="en-AU" dirty="0"/>
                    </a:p>
                  </a:txBody>
                  <a:tcPr/>
                </a:tc>
                <a:tc>
                  <a:txBody>
                    <a:bodyPr/>
                    <a:lstStyle/>
                    <a:p>
                      <a:r>
                        <a:rPr lang="en-AU" dirty="0" smtClean="0"/>
                        <a:t>EPS_AMOUNT</a:t>
                      </a:r>
                      <a:endParaRPr lang="en-AU" dirty="0"/>
                    </a:p>
                  </a:txBody>
                  <a:tcPr/>
                </a:tc>
              </a:tr>
              <a:tr h="370840">
                <a:tc>
                  <a:txBody>
                    <a:bodyPr/>
                    <a:lstStyle/>
                    <a:p>
                      <a:r>
                        <a:rPr lang="en-AU" dirty="0" smtClean="0"/>
                        <a:t>EPS_TIMESTAMP</a:t>
                      </a:r>
                      <a:endParaRPr lang="en-AU" dirty="0"/>
                    </a:p>
                  </a:txBody>
                  <a:tcPr/>
                </a:tc>
                <a:tc>
                  <a:txBody>
                    <a:bodyPr/>
                    <a:lstStyle/>
                    <a:p>
                      <a:r>
                        <a:rPr lang="en-AU" dirty="0" smtClean="0"/>
                        <a:t>EPS_TIMESTAMP</a:t>
                      </a:r>
                      <a:endParaRPr lang="en-AU" dirty="0"/>
                    </a:p>
                  </a:txBody>
                  <a:tcPr/>
                </a:tc>
              </a:tr>
              <a:tr h="370840">
                <a:tc>
                  <a:txBody>
                    <a:bodyPr/>
                    <a:lstStyle/>
                    <a:p>
                      <a:endParaRPr lang="en-AU"/>
                    </a:p>
                  </a:txBody>
                  <a:tcPr/>
                </a:tc>
                <a:tc>
                  <a:txBody>
                    <a:bodyPr/>
                    <a:lstStyle/>
                    <a:p>
                      <a:r>
                        <a:rPr lang="en-AU" dirty="0" smtClean="0"/>
                        <a:t>EPS_FINGERPRINT</a:t>
                      </a:r>
                      <a:endParaRPr lang="en-AU" dirty="0"/>
                    </a:p>
                  </a:txBody>
                  <a:tcPr/>
                </a:tc>
              </a:tr>
            </a:tbl>
          </a:graphicData>
        </a:graphic>
      </p:graphicFrame>
    </p:spTree>
    <p:extLst>
      <p:ext uri="{BB962C8B-B14F-4D97-AF65-F5344CB8AC3E}">
        <p14:creationId xmlns:p14="http://schemas.microsoft.com/office/powerpoint/2010/main" val="3374149339"/>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62" y="500046"/>
            <a:ext cx="8026462" cy="571500"/>
          </a:xfrm>
        </p:spPr>
        <p:txBody>
          <a:bodyPr/>
          <a:lstStyle/>
          <a:p>
            <a:r>
              <a:rPr lang="en-US" dirty="0" smtClean="0"/>
              <a:t>Brute force request validation - Example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42234104"/>
              </p:ext>
            </p:extLst>
          </p:nvPr>
        </p:nvGraphicFramePr>
        <p:xfrm>
          <a:off x="1524000" y="1397000"/>
          <a:ext cx="6096000" cy="2966720"/>
        </p:xfrm>
        <a:graphic>
          <a:graphicData uri="http://schemas.openxmlformats.org/drawingml/2006/table">
            <a:tbl>
              <a:tblPr firstRow="1" bandRow="1">
                <a:tableStyleId>{073A0DAA-6AF3-43AB-8588-CEC1D06C72B9}</a:tableStyleId>
              </a:tblPr>
              <a:tblGrid>
                <a:gridCol w="3048000"/>
                <a:gridCol w="3048000"/>
              </a:tblGrid>
              <a:tr h="370840">
                <a:tc>
                  <a:txBody>
                    <a:bodyPr/>
                    <a:lstStyle/>
                    <a:p>
                      <a:r>
                        <a:rPr lang="en-AU" dirty="0" smtClean="0"/>
                        <a:t>Fingerprint</a:t>
                      </a:r>
                      <a:endParaRPr lang="en-AU" dirty="0"/>
                    </a:p>
                  </a:txBody>
                  <a:tcPr/>
                </a:tc>
                <a:tc>
                  <a:txBody>
                    <a:bodyPr/>
                    <a:lstStyle/>
                    <a:p>
                      <a:r>
                        <a:rPr lang="en-AU" dirty="0" smtClean="0"/>
                        <a:t>Web form</a:t>
                      </a:r>
                      <a:endParaRPr lang="en-AU" dirty="0"/>
                    </a:p>
                  </a:txBody>
                  <a:tcPr/>
                </a:tc>
              </a:tr>
              <a:tr h="370840">
                <a:tc>
                  <a:txBody>
                    <a:bodyPr/>
                    <a:lstStyle/>
                    <a:p>
                      <a:r>
                        <a:rPr lang="en-AU" dirty="0" smtClean="0">
                          <a:solidFill>
                            <a:schemeClr val="tx1">
                              <a:lumMod val="50000"/>
                              <a:lumOff val="50000"/>
                            </a:schemeClr>
                          </a:solidFill>
                        </a:rPr>
                        <a:t>EPS_MERCHANTID</a:t>
                      </a:r>
                      <a:endParaRPr lang="en-AU" dirty="0">
                        <a:solidFill>
                          <a:schemeClr val="tx1">
                            <a:lumMod val="50000"/>
                            <a:lumOff val="50000"/>
                          </a:schemeClr>
                        </a:solidFill>
                      </a:endParaRPr>
                    </a:p>
                  </a:txBody>
                  <a:tcPr/>
                </a:tc>
                <a:tc>
                  <a:txBody>
                    <a:bodyPr/>
                    <a:lstStyle/>
                    <a:p>
                      <a:r>
                        <a:rPr lang="en-AU" dirty="0" smtClean="0">
                          <a:solidFill>
                            <a:schemeClr val="tx1">
                              <a:lumMod val="50000"/>
                              <a:lumOff val="50000"/>
                            </a:schemeClr>
                          </a:solidFill>
                        </a:rPr>
                        <a:t>EPS_MERCHANT</a:t>
                      </a:r>
                      <a:endParaRPr lang="en-AU" dirty="0">
                        <a:solidFill>
                          <a:schemeClr val="tx1">
                            <a:lumMod val="50000"/>
                            <a:lumOff val="50000"/>
                          </a:schemeClr>
                        </a:solidFill>
                      </a:endParaRPr>
                    </a:p>
                  </a:txBody>
                  <a:tcPr/>
                </a:tc>
              </a:tr>
              <a:tr h="370840">
                <a:tc>
                  <a:txBody>
                    <a:bodyPr/>
                    <a:lstStyle/>
                    <a:p>
                      <a:r>
                        <a:rPr lang="en-AU" b="1" dirty="0" smtClean="0">
                          <a:solidFill>
                            <a:schemeClr val="tx1">
                              <a:lumMod val="95000"/>
                              <a:lumOff val="5000"/>
                            </a:schemeClr>
                          </a:solidFill>
                        </a:rPr>
                        <a:t>Password</a:t>
                      </a:r>
                      <a:endParaRPr lang="en-AU" b="1" dirty="0">
                        <a:solidFill>
                          <a:schemeClr val="tx1">
                            <a:lumMod val="95000"/>
                            <a:lumOff val="5000"/>
                          </a:schemeClr>
                        </a:solidFill>
                      </a:endParaRPr>
                    </a:p>
                  </a:txBody>
                  <a:tcPr>
                    <a:solidFill>
                      <a:srgbClr val="FF0000"/>
                    </a:solidFill>
                  </a:tcPr>
                </a:tc>
                <a:tc>
                  <a:txBody>
                    <a:bodyPr/>
                    <a:lstStyle/>
                    <a:p>
                      <a:endParaRPr lang="en-AU" dirty="0"/>
                    </a:p>
                  </a:txBody>
                  <a:tcPr/>
                </a:tc>
              </a:tr>
              <a:tr h="370840">
                <a:tc>
                  <a:txBody>
                    <a:bodyPr/>
                    <a:lstStyle/>
                    <a:p>
                      <a:r>
                        <a:rPr lang="en-AU" dirty="0" smtClean="0">
                          <a:solidFill>
                            <a:schemeClr val="tx1">
                              <a:lumMod val="50000"/>
                              <a:lumOff val="50000"/>
                            </a:schemeClr>
                          </a:solidFill>
                        </a:rPr>
                        <a:t>EPS_TXNTYPE</a:t>
                      </a:r>
                      <a:endParaRPr lang="en-AU" dirty="0">
                        <a:solidFill>
                          <a:schemeClr val="tx1">
                            <a:lumMod val="50000"/>
                            <a:lumOff val="50000"/>
                          </a:schemeClr>
                        </a:solidFill>
                      </a:endParaRPr>
                    </a:p>
                  </a:txBody>
                  <a:tcPr/>
                </a:tc>
                <a:tc>
                  <a:txBody>
                    <a:bodyPr/>
                    <a:lstStyle/>
                    <a:p>
                      <a:r>
                        <a:rPr lang="en-AU" dirty="0" smtClean="0">
                          <a:solidFill>
                            <a:schemeClr val="tx1">
                              <a:lumMod val="50000"/>
                              <a:lumOff val="50000"/>
                            </a:schemeClr>
                          </a:solidFill>
                        </a:rPr>
                        <a:t>EPS_TXNTYPE</a:t>
                      </a:r>
                      <a:endParaRPr lang="en-AU" dirty="0">
                        <a:solidFill>
                          <a:schemeClr val="tx1">
                            <a:lumMod val="50000"/>
                            <a:lumOff val="50000"/>
                          </a:schemeClr>
                        </a:solidFill>
                      </a:endParaRPr>
                    </a:p>
                  </a:txBody>
                  <a:tcPr/>
                </a:tc>
              </a:tr>
              <a:tr h="370840">
                <a:tc>
                  <a:txBody>
                    <a:bodyPr/>
                    <a:lstStyle/>
                    <a:p>
                      <a:r>
                        <a:rPr lang="en-AU" dirty="0" smtClean="0">
                          <a:solidFill>
                            <a:schemeClr val="tx1">
                              <a:lumMod val="50000"/>
                              <a:lumOff val="50000"/>
                            </a:schemeClr>
                          </a:solidFill>
                        </a:rPr>
                        <a:t>EPS_REFERENCEID</a:t>
                      </a:r>
                      <a:endParaRPr lang="en-AU" dirty="0">
                        <a:solidFill>
                          <a:schemeClr val="tx1">
                            <a:lumMod val="50000"/>
                            <a:lumOff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lumMod val="50000"/>
                              <a:lumOff val="50000"/>
                            </a:schemeClr>
                          </a:solidFill>
                        </a:rPr>
                        <a:t>EPS_REFERENCEID</a:t>
                      </a:r>
                    </a:p>
                  </a:txBody>
                  <a:tcPr/>
                </a:tc>
              </a:tr>
              <a:tr h="370840">
                <a:tc>
                  <a:txBody>
                    <a:bodyPr/>
                    <a:lstStyle/>
                    <a:p>
                      <a:r>
                        <a:rPr lang="en-AU" dirty="0" smtClean="0">
                          <a:solidFill>
                            <a:schemeClr val="tx1">
                              <a:lumMod val="50000"/>
                              <a:lumOff val="50000"/>
                            </a:schemeClr>
                          </a:solidFill>
                        </a:rPr>
                        <a:t>EPS_AMOUNT</a:t>
                      </a:r>
                      <a:endParaRPr lang="en-AU" dirty="0">
                        <a:solidFill>
                          <a:schemeClr val="tx1">
                            <a:lumMod val="50000"/>
                            <a:lumOff val="50000"/>
                          </a:schemeClr>
                        </a:solidFill>
                      </a:endParaRPr>
                    </a:p>
                  </a:txBody>
                  <a:tcPr/>
                </a:tc>
                <a:tc>
                  <a:txBody>
                    <a:bodyPr/>
                    <a:lstStyle/>
                    <a:p>
                      <a:r>
                        <a:rPr lang="en-AU" dirty="0" smtClean="0">
                          <a:solidFill>
                            <a:schemeClr val="tx1">
                              <a:lumMod val="50000"/>
                              <a:lumOff val="50000"/>
                            </a:schemeClr>
                          </a:solidFill>
                        </a:rPr>
                        <a:t>EPS_AMOUNT</a:t>
                      </a:r>
                      <a:endParaRPr lang="en-AU" dirty="0">
                        <a:solidFill>
                          <a:schemeClr val="tx1">
                            <a:lumMod val="50000"/>
                            <a:lumOff val="50000"/>
                          </a:schemeClr>
                        </a:solidFill>
                      </a:endParaRPr>
                    </a:p>
                  </a:txBody>
                  <a:tcPr/>
                </a:tc>
              </a:tr>
              <a:tr h="370840">
                <a:tc>
                  <a:txBody>
                    <a:bodyPr/>
                    <a:lstStyle/>
                    <a:p>
                      <a:r>
                        <a:rPr lang="en-AU" dirty="0" smtClean="0">
                          <a:solidFill>
                            <a:schemeClr val="tx1">
                              <a:lumMod val="50000"/>
                              <a:lumOff val="50000"/>
                            </a:schemeClr>
                          </a:solidFill>
                        </a:rPr>
                        <a:t>EPS_TIMESTAMP</a:t>
                      </a:r>
                      <a:endParaRPr lang="en-AU" dirty="0">
                        <a:solidFill>
                          <a:schemeClr val="tx1">
                            <a:lumMod val="50000"/>
                            <a:lumOff val="50000"/>
                          </a:schemeClr>
                        </a:solidFill>
                      </a:endParaRPr>
                    </a:p>
                  </a:txBody>
                  <a:tcPr/>
                </a:tc>
                <a:tc>
                  <a:txBody>
                    <a:bodyPr/>
                    <a:lstStyle/>
                    <a:p>
                      <a:r>
                        <a:rPr lang="en-AU" dirty="0" smtClean="0">
                          <a:solidFill>
                            <a:schemeClr val="tx1">
                              <a:lumMod val="50000"/>
                              <a:lumOff val="50000"/>
                            </a:schemeClr>
                          </a:solidFill>
                        </a:rPr>
                        <a:t>EPS_TIMESTAMP</a:t>
                      </a:r>
                      <a:endParaRPr lang="en-AU" dirty="0">
                        <a:solidFill>
                          <a:schemeClr val="tx1">
                            <a:lumMod val="50000"/>
                            <a:lumOff val="50000"/>
                          </a:schemeClr>
                        </a:solidFill>
                      </a:endParaRPr>
                    </a:p>
                  </a:txBody>
                  <a:tcPr/>
                </a:tc>
              </a:tr>
              <a:tr h="370840">
                <a:tc>
                  <a:txBody>
                    <a:bodyPr/>
                    <a:lstStyle/>
                    <a:p>
                      <a:endParaRPr lang="en-AU"/>
                    </a:p>
                  </a:txBody>
                  <a:tcPr/>
                </a:tc>
                <a:tc>
                  <a:txBody>
                    <a:bodyPr/>
                    <a:lstStyle/>
                    <a:p>
                      <a:r>
                        <a:rPr lang="en-AU" b="1" dirty="0" smtClean="0">
                          <a:solidFill>
                            <a:schemeClr val="tx1">
                              <a:lumMod val="95000"/>
                              <a:lumOff val="5000"/>
                            </a:schemeClr>
                          </a:solidFill>
                        </a:rPr>
                        <a:t>EPS_FINGERPRINT</a:t>
                      </a:r>
                      <a:endParaRPr lang="en-AU" b="1" dirty="0">
                        <a:solidFill>
                          <a:schemeClr val="tx1">
                            <a:lumMod val="95000"/>
                            <a:lumOff val="5000"/>
                          </a:schemeClr>
                        </a:solidFill>
                      </a:endParaRPr>
                    </a:p>
                  </a:txBody>
                  <a:tcPr>
                    <a:solidFill>
                      <a:srgbClr val="00B050"/>
                    </a:solidFill>
                  </a:tcPr>
                </a:tc>
              </a:tr>
            </a:tbl>
          </a:graphicData>
        </a:graphic>
      </p:graphicFrame>
    </p:spTree>
    <p:extLst>
      <p:ext uri="{BB962C8B-B14F-4D97-AF65-F5344CB8AC3E}">
        <p14:creationId xmlns:p14="http://schemas.microsoft.com/office/powerpoint/2010/main" val="266713536"/>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62" y="500046"/>
            <a:ext cx="8026462" cy="571500"/>
          </a:xfrm>
        </p:spPr>
        <p:txBody>
          <a:bodyPr/>
          <a:lstStyle/>
          <a:p>
            <a:r>
              <a:rPr lang="en-US" dirty="0" smtClean="0"/>
              <a:t>Brute force request validation - Example</a:t>
            </a:r>
            <a:endParaRPr lang="en-US" dirty="0"/>
          </a:p>
        </p:txBody>
      </p:sp>
      <p:sp>
        <p:nvSpPr>
          <p:cNvPr id="3" name="Content Placeholder 2"/>
          <p:cNvSpPr>
            <a:spLocks noGrp="1"/>
          </p:cNvSpPr>
          <p:nvPr>
            <p:ph idx="1"/>
          </p:nvPr>
        </p:nvSpPr>
        <p:spPr/>
        <p:txBody>
          <a:bodyPr/>
          <a:lstStyle/>
          <a:p>
            <a:pPr marL="0" indent="0">
              <a:buNone/>
            </a:pPr>
            <a:r>
              <a:rPr lang="en-US" dirty="0" smtClean="0"/>
              <a:t>Password is usually:</a:t>
            </a:r>
          </a:p>
          <a:p>
            <a:r>
              <a:rPr lang="en-US" dirty="0"/>
              <a:t>Vendor supplied</a:t>
            </a:r>
          </a:p>
          <a:p>
            <a:r>
              <a:rPr lang="en-US" dirty="0" smtClean="0"/>
              <a:t>User specified</a:t>
            </a:r>
          </a:p>
          <a:p>
            <a:r>
              <a:rPr lang="en-US" dirty="0" smtClean="0"/>
              <a:t>No change requirements</a:t>
            </a:r>
          </a:p>
          <a:p>
            <a:r>
              <a:rPr lang="en-US" dirty="0" smtClean="0"/>
              <a:t>Sometimes converted to upper/lower-case</a:t>
            </a:r>
          </a:p>
          <a:p>
            <a:r>
              <a:rPr lang="en-US" dirty="0" smtClean="0"/>
              <a:t>[a-zA-Z0-9]{8}</a:t>
            </a:r>
          </a:p>
          <a:p>
            <a:r>
              <a:rPr lang="en-US" dirty="0" smtClean="0"/>
              <a:t>[a-z0-9]{8}</a:t>
            </a:r>
          </a:p>
          <a:p>
            <a:r>
              <a:rPr lang="en-US" dirty="0"/>
              <a:t>.{8</a:t>
            </a:r>
            <a:r>
              <a:rPr lang="en-US" dirty="0" smtClean="0"/>
              <a:t>}</a:t>
            </a:r>
          </a:p>
          <a:p>
            <a:r>
              <a:rPr lang="en-US" dirty="0" smtClean="0"/>
              <a:t>[0-9a-f]^32</a:t>
            </a:r>
          </a:p>
        </p:txBody>
      </p:sp>
    </p:spTree>
    <p:extLst>
      <p:ext uri="{BB962C8B-B14F-4D97-AF65-F5344CB8AC3E}">
        <p14:creationId xmlns:p14="http://schemas.microsoft.com/office/powerpoint/2010/main" val="723063657"/>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request validation</a:t>
            </a:r>
            <a:endParaRPr lang="en-US" dirty="0"/>
          </a:p>
        </p:txBody>
      </p:sp>
      <p:sp>
        <p:nvSpPr>
          <p:cNvPr id="3" name="Content Placeholder 2"/>
          <p:cNvSpPr>
            <a:spLocks noGrp="1"/>
          </p:cNvSpPr>
          <p:nvPr>
            <p:ph idx="1"/>
          </p:nvPr>
        </p:nvSpPr>
        <p:spPr/>
        <p:txBody>
          <a:bodyPr/>
          <a:lstStyle/>
          <a:p>
            <a:r>
              <a:rPr lang="en-US" dirty="0" smtClean="0"/>
              <a:t>Once we have broken request validation we can</a:t>
            </a:r>
          </a:p>
          <a:p>
            <a:pPr lvl="1"/>
            <a:r>
              <a:rPr lang="en-US" dirty="0" smtClean="0"/>
              <a:t>Perform </a:t>
            </a:r>
            <a:r>
              <a:rPr lang="en-US" dirty="0" err="1" smtClean="0"/>
              <a:t>SQLi</a:t>
            </a:r>
            <a:r>
              <a:rPr lang="en-US" dirty="0" smtClean="0"/>
              <a:t> attack</a:t>
            </a:r>
          </a:p>
          <a:p>
            <a:pPr lvl="1"/>
            <a:r>
              <a:rPr lang="en-US" dirty="0" smtClean="0"/>
              <a:t>Alter cost</a:t>
            </a:r>
          </a:p>
          <a:p>
            <a:pPr lvl="1"/>
            <a:r>
              <a:rPr lang="en-US" dirty="0" smtClean="0"/>
              <a:t>Alter currency</a:t>
            </a:r>
          </a:p>
          <a:p>
            <a:pPr lvl="1"/>
            <a:r>
              <a:rPr lang="en-US" dirty="0" smtClean="0"/>
              <a:t>Spoof payment received signatures</a:t>
            </a:r>
          </a:p>
        </p:txBody>
      </p:sp>
    </p:spTree>
    <p:extLst>
      <p:ext uri="{BB962C8B-B14F-4D97-AF65-F5344CB8AC3E}">
        <p14:creationId xmlns:p14="http://schemas.microsoft.com/office/powerpoint/2010/main" val="3336691744"/>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62" y="500046"/>
            <a:ext cx="8530518" cy="571500"/>
          </a:xfrm>
        </p:spPr>
        <p:txBody>
          <a:bodyPr/>
          <a:lstStyle/>
          <a:p>
            <a:r>
              <a:rPr lang="en-AU" dirty="0" smtClean="0"/>
              <a:t>Breaking </a:t>
            </a:r>
            <a:r>
              <a:rPr lang="en-AU" dirty="0"/>
              <a:t>r</a:t>
            </a:r>
            <a:r>
              <a:rPr lang="en-AU" dirty="0" smtClean="0"/>
              <a:t>esponse </a:t>
            </a:r>
            <a:r>
              <a:rPr lang="en-AU" dirty="0"/>
              <a:t>v</a:t>
            </a:r>
            <a:r>
              <a:rPr lang="en-AU" dirty="0" smtClean="0"/>
              <a:t>alidation</a:t>
            </a:r>
            <a:endParaRPr lang="en-AU" dirty="0"/>
          </a:p>
        </p:txBody>
      </p:sp>
      <p:sp>
        <p:nvSpPr>
          <p:cNvPr id="3" name="Content Placeholder 2"/>
          <p:cNvSpPr>
            <a:spLocks noGrp="1"/>
          </p:cNvSpPr>
          <p:nvPr>
            <p:ph idx="1"/>
          </p:nvPr>
        </p:nvSpPr>
        <p:spPr/>
        <p:txBody>
          <a:bodyPr/>
          <a:lstStyle/>
          <a:p>
            <a:r>
              <a:rPr lang="en-AU" dirty="0"/>
              <a:t>A string used to validate the transaction output</a:t>
            </a:r>
            <a:r>
              <a:rPr lang="en-AU" dirty="0" smtClean="0"/>
              <a:t>.</a:t>
            </a:r>
            <a:r>
              <a:rPr lang="en-AU" dirty="0"/>
              <a:t>	</a:t>
            </a:r>
          </a:p>
          <a:p>
            <a:r>
              <a:rPr lang="en-AU" dirty="0" smtClean="0"/>
              <a:t>SHA1 hash of:</a:t>
            </a:r>
          </a:p>
          <a:p>
            <a:pPr marL="0" indent="0">
              <a:buNone/>
            </a:pPr>
            <a:r>
              <a:rPr lang="en-US" dirty="0" smtClean="0"/>
              <a:t>EPS_MERCHANTID|Password|EPS_REFERENCEID|EPS_AMOUNT|EPS_TIMESTAMP|EPS_SUMMARYCODE</a:t>
            </a:r>
          </a:p>
          <a:p>
            <a:pPr marL="0" indent="0">
              <a:buNone/>
            </a:pPr>
            <a:r>
              <a:rPr lang="en-US" dirty="0"/>
              <a:t>sha1(</a:t>
            </a:r>
            <a:r>
              <a:rPr lang="en-US" dirty="0" smtClean="0"/>
              <a:t>'ABC0010|password123|Test Reference|100.00|20120916221931|1')</a:t>
            </a:r>
            <a:endParaRPr lang="en-US" dirty="0"/>
          </a:p>
          <a:p>
            <a:pPr marL="0" indent="0">
              <a:buNone/>
            </a:pPr>
            <a:endParaRPr lang="en-US" dirty="0"/>
          </a:p>
          <a:p>
            <a:pPr marL="0" indent="0">
              <a:buNone/>
            </a:pPr>
            <a:r>
              <a:rPr lang="en-US" dirty="0"/>
              <a:t>633c32a13e87e5f538f5521501013ffe44dc66b3</a:t>
            </a:r>
          </a:p>
          <a:p>
            <a:pPr marL="0" indent="0">
              <a:buNone/>
            </a:pPr>
            <a:endParaRPr lang="en-AU" dirty="0"/>
          </a:p>
        </p:txBody>
      </p:sp>
    </p:spTree>
    <p:extLst>
      <p:ext uri="{BB962C8B-B14F-4D97-AF65-F5344CB8AC3E}">
        <p14:creationId xmlns:p14="http://schemas.microsoft.com/office/powerpoint/2010/main" val="83612398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36912"/>
            <a:ext cx="8064896" cy="1800200"/>
          </a:xfrm>
        </p:spPr>
        <p:txBody>
          <a:bodyPr/>
          <a:lstStyle/>
          <a:p>
            <a:pPr marL="0" indent="0" algn="ctr">
              <a:buNone/>
            </a:pPr>
            <a:r>
              <a:rPr lang="en-AU" sz="8000" dirty="0" smtClean="0"/>
              <a:t>DEMO</a:t>
            </a:r>
            <a:endParaRPr lang="en-AU" sz="8000" dirty="0"/>
          </a:p>
        </p:txBody>
      </p:sp>
    </p:spTree>
    <p:extLst>
      <p:ext uri="{BB962C8B-B14F-4D97-AF65-F5344CB8AC3E}">
        <p14:creationId xmlns:p14="http://schemas.microsoft.com/office/powerpoint/2010/main" val="4198821889"/>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Don’t rely on the browser to drive traffic between the merchant website and the payment gateway</a:t>
            </a:r>
          </a:p>
          <a:p>
            <a:r>
              <a:rPr lang="en-US" dirty="0" smtClean="0"/>
              <a:t>Always validate the transaction amount and payment status in a secondary request using API before considering a transaction complete</a:t>
            </a:r>
          </a:p>
          <a:p>
            <a:r>
              <a:rPr lang="en-US" dirty="0" smtClean="0"/>
              <a:t>Wait for payment to clear before shipping goods</a:t>
            </a:r>
          </a:p>
          <a:p>
            <a:r>
              <a:rPr lang="en-US" dirty="0" smtClean="0"/>
              <a:t>Use more than one unknown variable in request validation</a:t>
            </a:r>
          </a:p>
          <a:p>
            <a:r>
              <a:rPr lang="en-US" dirty="0" smtClean="0"/>
              <a:t>Weak request validation does not equal a vulnerability</a:t>
            </a:r>
            <a:endParaRPr lang="en-US" dirty="0"/>
          </a:p>
        </p:txBody>
      </p:sp>
    </p:spTree>
    <p:extLst>
      <p:ext uri="{BB962C8B-B14F-4D97-AF65-F5344CB8AC3E}">
        <p14:creationId xmlns:p14="http://schemas.microsoft.com/office/powerpoint/2010/main" val="2969511088"/>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83568" y="2492896"/>
            <a:ext cx="7772400" cy="3075254"/>
          </a:xfrm>
        </p:spPr>
        <p:txBody>
          <a:bodyPr/>
          <a:lstStyle/>
          <a:p>
            <a:pPr marL="0" indent="0" algn="ctr">
              <a:buNone/>
            </a:pPr>
            <a:r>
              <a:rPr lang="en-US" sz="16000" dirty="0" smtClean="0"/>
              <a:t>???</a:t>
            </a:r>
            <a:endParaRPr lang="en-US" sz="16000" dirty="0"/>
          </a:p>
        </p:txBody>
      </p:sp>
    </p:spTree>
    <p:extLst>
      <p:ext uri="{BB962C8B-B14F-4D97-AF65-F5344CB8AC3E}">
        <p14:creationId xmlns:p14="http://schemas.microsoft.com/office/powerpoint/2010/main" val="96816284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636912"/>
            <a:ext cx="7772400" cy="1800200"/>
          </a:xfrm>
        </p:spPr>
        <p:txBody>
          <a:bodyPr/>
          <a:lstStyle/>
          <a:p>
            <a:pPr marL="0" indent="0" algn="ctr">
              <a:buNone/>
            </a:pPr>
            <a:r>
              <a:rPr lang="en-AU" sz="8000" dirty="0" smtClean="0"/>
              <a:t>Introduction</a:t>
            </a:r>
            <a:endParaRPr lang="en-AU" sz="8000" dirty="0"/>
          </a:p>
        </p:txBody>
      </p:sp>
    </p:spTree>
    <p:extLst>
      <p:ext uri="{BB962C8B-B14F-4D97-AF65-F5344CB8AC3E}">
        <p14:creationId xmlns:p14="http://schemas.microsoft.com/office/powerpoint/2010/main" val="140792418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0" indent="0">
              <a:buNone/>
            </a:pPr>
            <a:r>
              <a:rPr lang="en-AU" dirty="0"/>
              <a:t>A payment gateway is an e-commerce application service provider service that authorizes payments </a:t>
            </a:r>
            <a:r>
              <a:rPr lang="en-AU" dirty="0" smtClean="0"/>
              <a:t>online. </a:t>
            </a:r>
            <a:r>
              <a:rPr lang="en-AU" dirty="0"/>
              <a:t>It is the equivalent of a physical point of sale </a:t>
            </a:r>
            <a:r>
              <a:rPr lang="en-AU" dirty="0" smtClean="0"/>
              <a:t>terminal. </a:t>
            </a:r>
            <a:r>
              <a:rPr lang="en-AU" dirty="0"/>
              <a:t>Payment gateways protect credit card details by encrypting sensitive information, such as credit card numbers, to ensure that information is passed securely between the customer and the merchant and also between merchant and the payment processor.</a:t>
            </a:r>
            <a:endParaRPr lang="en-US" dirty="0"/>
          </a:p>
        </p:txBody>
      </p:sp>
    </p:spTree>
    <p:extLst>
      <p:ext uri="{BB962C8B-B14F-4D97-AF65-F5344CB8AC3E}">
        <p14:creationId xmlns:p14="http://schemas.microsoft.com/office/powerpoint/2010/main" val="327695294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@Wireghoul</a:t>
            </a:r>
            <a:endParaRPr lang="en-US" dirty="0"/>
          </a:p>
        </p:txBody>
      </p:sp>
      <p:sp>
        <p:nvSpPr>
          <p:cNvPr id="3" name="Content Placeholder 2"/>
          <p:cNvSpPr>
            <a:spLocks noGrp="1"/>
          </p:cNvSpPr>
          <p:nvPr>
            <p:ph idx="1"/>
          </p:nvPr>
        </p:nvSpPr>
        <p:spPr/>
        <p:txBody>
          <a:bodyPr/>
          <a:lstStyle/>
          <a:p>
            <a:r>
              <a:rPr lang="en-US" dirty="0" smtClean="0"/>
              <a:t>Penetration tester</a:t>
            </a:r>
          </a:p>
          <a:p>
            <a:r>
              <a:rPr lang="en-US" dirty="0" smtClean="0"/>
              <a:t>Father</a:t>
            </a:r>
          </a:p>
          <a:p>
            <a:r>
              <a:rPr lang="en-US" dirty="0" smtClean="0"/>
              <a:t>Husband</a:t>
            </a:r>
          </a:p>
          <a:p>
            <a:r>
              <a:rPr lang="en-US" dirty="0" smtClean="0"/>
              <a:t>Geek</a:t>
            </a:r>
          </a:p>
          <a:p>
            <a:r>
              <a:rPr lang="en-US" dirty="0" smtClean="0"/>
              <a:t>Blogger</a:t>
            </a:r>
          </a:p>
          <a:p>
            <a:endParaRPr lang="en-US" dirty="0"/>
          </a:p>
        </p:txBody>
      </p:sp>
    </p:spTree>
    <p:extLst>
      <p:ext uri="{BB962C8B-B14F-4D97-AF65-F5344CB8AC3E}">
        <p14:creationId xmlns:p14="http://schemas.microsoft.com/office/powerpoint/2010/main" val="88611360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guys” have an end game:</a:t>
            </a:r>
            <a:endParaRPr lang="en-US" dirty="0"/>
          </a:p>
        </p:txBody>
      </p:sp>
      <p:sp>
        <p:nvSpPr>
          <p:cNvPr id="3" name="Content Placeholder 2"/>
          <p:cNvSpPr>
            <a:spLocks noGrp="1"/>
          </p:cNvSpPr>
          <p:nvPr>
            <p:ph idx="1"/>
          </p:nvPr>
        </p:nvSpPr>
        <p:spPr/>
        <p:txBody>
          <a:bodyPr/>
          <a:lstStyle/>
          <a:p>
            <a:r>
              <a:rPr lang="en-US" dirty="0" smtClean="0"/>
              <a:t>Fraudulent transactions</a:t>
            </a:r>
          </a:p>
          <a:p>
            <a:pPr lvl="1"/>
            <a:r>
              <a:rPr lang="en-US" dirty="0" smtClean="0"/>
              <a:t>Not paying for goods/services</a:t>
            </a:r>
          </a:p>
          <a:p>
            <a:pPr lvl="1"/>
            <a:r>
              <a:rPr lang="en-US" dirty="0" smtClean="0"/>
              <a:t>Paying very little for goods/services</a:t>
            </a:r>
          </a:p>
          <a:p>
            <a:pPr marL="360363" lvl="1" indent="0">
              <a:buNone/>
            </a:pPr>
            <a:endParaRPr lang="en-US" dirty="0"/>
          </a:p>
          <a:p>
            <a:r>
              <a:rPr lang="en-US" dirty="0" smtClean="0"/>
              <a:t>Steal credit cards</a:t>
            </a:r>
          </a:p>
          <a:p>
            <a:pPr lvl="1"/>
            <a:r>
              <a:rPr lang="en-US" dirty="0" smtClean="0"/>
              <a:t>Always popular</a:t>
            </a:r>
          </a:p>
          <a:p>
            <a:pPr lvl="1"/>
            <a:r>
              <a:rPr lang="en-US" dirty="0" smtClean="0"/>
              <a:t>Easy to convert into cash</a:t>
            </a:r>
          </a:p>
        </p:txBody>
      </p:sp>
    </p:spTree>
    <p:extLst>
      <p:ext uri="{BB962C8B-B14F-4D97-AF65-F5344CB8AC3E}">
        <p14:creationId xmlns:p14="http://schemas.microsoft.com/office/powerpoint/2010/main" val="267093764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gateways are:</a:t>
            </a:r>
            <a:endParaRPr lang="en-US" dirty="0"/>
          </a:p>
        </p:txBody>
      </p:sp>
      <p:sp>
        <p:nvSpPr>
          <p:cNvPr id="3" name="Content Placeholder 2"/>
          <p:cNvSpPr>
            <a:spLocks noGrp="1"/>
          </p:cNvSpPr>
          <p:nvPr>
            <p:ph idx="1"/>
          </p:nvPr>
        </p:nvSpPr>
        <p:spPr/>
        <p:txBody>
          <a:bodyPr/>
          <a:lstStyle/>
          <a:p>
            <a:r>
              <a:rPr lang="en-US" dirty="0" smtClean="0"/>
              <a:t>Easy to use!</a:t>
            </a:r>
          </a:p>
          <a:p>
            <a:pPr lvl="1"/>
            <a:r>
              <a:rPr lang="en-US" dirty="0" err="1" smtClean="0"/>
              <a:t>Iframe</a:t>
            </a:r>
            <a:r>
              <a:rPr lang="en-US" dirty="0" smtClean="0"/>
              <a:t> shopping carts</a:t>
            </a:r>
          </a:p>
          <a:p>
            <a:pPr lvl="1"/>
            <a:r>
              <a:rPr lang="en-US" dirty="0" smtClean="0"/>
              <a:t>Transaction details in url</a:t>
            </a:r>
          </a:p>
          <a:p>
            <a:r>
              <a:rPr lang="en-US" dirty="0" smtClean="0"/>
              <a:t>Supports developers!</a:t>
            </a:r>
          </a:p>
          <a:p>
            <a:pPr lvl="1"/>
            <a:r>
              <a:rPr lang="en-US" dirty="0" smtClean="0"/>
              <a:t>Documentation</a:t>
            </a:r>
          </a:p>
          <a:p>
            <a:pPr lvl="1"/>
            <a:r>
              <a:rPr lang="en-US" dirty="0" smtClean="0"/>
              <a:t>Source code</a:t>
            </a:r>
          </a:p>
          <a:p>
            <a:r>
              <a:rPr lang="en-US" dirty="0" smtClean="0"/>
              <a:t>Secure!</a:t>
            </a:r>
          </a:p>
          <a:p>
            <a:pPr lvl="1"/>
            <a:r>
              <a:rPr lang="en-US" dirty="0" smtClean="0"/>
              <a:t>PCI compliant</a:t>
            </a:r>
          </a:p>
          <a:p>
            <a:pPr lvl="1"/>
            <a:r>
              <a:rPr lang="en-US" dirty="0" smtClean="0"/>
              <a:t>Request Validation  aka “Tamper proof”</a:t>
            </a:r>
          </a:p>
          <a:p>
            <a:pPr lvl="1"/>
            <a:r>
              <a:rPr lang="en-US" dirty="0" smtClean="0"/>
              <a:t>Use SSL</a:t>
            </a:r>
            <a:endParaRPr lang="en-US" dirty="0"/>
          </a:p>
        </p:txBody>
      </p:sp>
    </p:spTree>
    <p:extLst>
      <p:ext uri="{BB962C8B-B14F-4D97-AF65-F5344CB8AC3E}">
        <p14:creationId xmlns:p14="http://schemas.microsoft.com/office/powerpoint/2010/main" val="397280597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payment gateways</a:t>
            </a:r>
            <a:endParaRPr lang="en-US" dirty="0"/>
          </a:p>
        </p:txBody>
      </p:sp>
      <p:sp>
        <p:nvSpPr>
          <p:cNvPr id="3" name="Content Placeholder 2"/>
          <p:cNvSpPr>
            <a:spLocks noGrp="1"/>
          </p:cNvSpPr>
          <p:nvPr>
            <p:ph idx="1"/>
          </p:nvPr>
        </p:nvSpPr>
        <p:spPr/>
        <p:txBody>
          <a:bodyPr/>
          <a:lstStyle/>
          <a:p>
            <a:r>
              <a:rPr lang="en-US" dirty="0" smtClean="0"/>
              <a:t>Out of penetration testing scope</a:t>
            </a:r>
          </a:p>
          <a:p>
            <a:r>
              <a:rPr lang="en-US" dirty="0" smtClean="0"/>
              <a:t>Test data</a:t>
            </a:r>
          </a:p>
          <a:p>
            <a:pPr lvl="1"/>
            <a:r>
              <a:rPr lang="en-US" dirty="0" smtClean="0"/>
              <a:t>Use test credit card numbers</a:t>
            </a:r>
          </a:p>
          <a:p>
            <a:pPr lvl="1"/>
            <a:endParaRPr lang="en-US" dirty="0" smtClean="0"/>
          </a:p>
          <a:p>
            <a:pPr marL="360363" lvl="1"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91212166"/>
              </p:ext>
            </p:extLst>
          </p:nvPr>
        </p:nvGraphicFramePr>
        <p:xfrm>
          <a:off x="1043608" y="3356992"/>
          <a:ext cx="7128792" cy="3096344"/>
        </p:xfrm>
        <a:graphic>
          <a:graphicData uri="http://schemas.openxmlformats.org/drawingml/2006/table">
            <a:tbl>
              <a:tblPr firstRow="1" bandRow="1">
                <a:tableStyleId>{2D5ABB26-0587-4C30-8999-92F81FD0307C}</a:tableStyleId>
              </a:tblPr>
              <a:tblGrid>
                <a:gridCol w="2232248"/>
                <a:gridCol w="4896544"/>
              </a:tblGrid>
              <a:tr h="774086">
                <a:tc>
                  <a:txBody>
                    <a:bodyPr/>
                    <a:lstStyle/>
                    <a:p>
                      <a:pPr algn="l"/>
                      <a:r>
                        <a:rPr lang="en-AU" sz="2000" b="1" dirty="0" smtClean="0"/>
                        <a:t>VISA</a:t>
                      </a:r>
                      <a:endParaRPr lang="en-AU"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b="1" dirty="0" smtClean="0"/>
                        <a:t>4111 1111 1111 1111</a:t>
                      </a:r>
                    </a:p>
                  </a:txBody>
                  <a:tcPr/>
                </a:tc>
              </a:tr>
              <a:tr h="774086">
                <a:tc>
                  <a:txBody>
                    <a:bodyPr/>
                    <a:lstStyle/>
                    <a:p>
                      <a:pPr algn="l"/>
                      <a:r>
                        <a:rPr lang="en-AU" sz="2000" b="1" dirty="0" err="1" smtClean="0"/>
                        <a:t>Mastercard</a:t>
                      </a:r>
                      <a:endParaRPr lang="en-AU" sz="2000" b="1" dirty="0"/>
                    </a:p>
                  </a:txBody>
                  <a:tcPr/>
                </a:tc>
                <a:tc>
                  <a:txBody>
                    <a:bodyPr/>
                    <a:lstStyle/>
                    <a:p>
                      <a:r>
                        <a:rPr lang="en-AU" sz="2000" b="1" dirty="0" smtClean="0"/>
                        <a:t>5555 5555 5555 4444</a:t>
                      </a:r>
                      <a:endParaRPr lang="en-AU" sz="2000" b="1" dirty="0"/>
                    </a:p>
                  </a:txBody>
                  <a:tcPr/>
                </a:tc>
              </a:tr>
              <a:tr h="774086">
                <a:tc>
                  <a:txBody>
                    <a:bodyPr/>
                    <a:lstStyle/>
                    <a:p>
                      <a:pPr algn="l"/>
                      <a:r>
                        <a:rPr lang="en-AU" sz="2000" b="1" dirty="0" smtClean="0"/>
                        <a:t>American Express</a:t>
                      </a:r>
                      <a:endParaRPr lang="en-AU" sz="2000" b="1" dirty="0"/>
                    </a:p>
                  </a:txBody>
                  <a:tcPr/>
                </a:tc>
                <a:tc>
                  <a:txBody>
                    <a:bodyPr/>
                    <a:lstStyle/>
                    <a:p>
                      <a:r>
                        <a:rPr lang="en-AU" sz="2000" b="1" dirty="0" smtClean="0"/>
                        <a:t>378282246310005</a:t>
                      </a:r>
                      <a:endParaRPr lang="en-AU" sz="2000" b="1" dirty="0"/>
                    </a:p>
                  </a:txBody>
                  <a:tcPr/>
                </a:tc>
              </a:tr>
              <a:tr h="774086">
                <a:tc>
                  <a:txBody>
                    <a:bodyPr/>
                    <a:lstStyle/>
                    <a:p>
                      <a:endParaRPr lang="en-AU" dirty="0"/>
                    </a:p>
                  </a:txBody>
                  <a:tcPr/>
                </a:tc>
                <a:tc>
                  <a:txBody>
                    <a:bodyPr/>
                    <a:lstStyle/>
                    <a:p>
                      <a:endParaRPr lang="en-AU" dirty="0"/>
                    </a:p>
                  </a:txBody>
                  <a:tcPr/>
                </a:tc>
              </a:tr>
            </a:tbl>
          </a:graphicData>
        </a:graphic>
      </p:graphicFrame>
    </p:spTree>
    <p:extLst>
      <p:ext uri="{BB962C8B-B14F-4D97-AF65-F5344CB8AC3E}">
        <p14:creationId xmlns:p14="http://schemas.microsoft.com/office/powerpoint/2010/main" val="164893703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actical attacks on payment Gateway - Rux2012">
  <a:themeElements>
    <a:clrScheme name="1_stratsesec presentation template 0 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ratsesec presentation template 0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stratsesec presentation template 0 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ratsesec presentation template 0 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ratsesec presentation template 0 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ratsesec presentation template 0 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ratsesec presentation template 0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ratsesec presentation template 0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ratsesec presentation template 0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Practical attacks on payment Gateway - Rux2012</Template>
  <TotalTime>809</TotalTime>
  <Words>958</Words>
  <Application>Microsoft Office PowerPoint</Application>
  <PresentationFormat>On-screen Show (4:3)</PresentationFormat>
  <Paragraphs>277</Paragraphs>
  <Slides>38</Slides>
  <Notes>36</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Practical attacks on payment Gateway - Rux2012</vt:lpstr>
      <vt:lpstr>Custom Design</vt:lpstr>
      <vt:lpstr>PowerPoint Presentation</vt:lpstr>
      <vt:lpstr>PowerPoint Presentation</vt:lpstr>
      <vt:lpstr>Agenda</vt:lpstr>
      <vt:lpstr>PowerPoint Presentation</vt:lpstr>
      <vt:lpstr>Introduction</vt:lpstr>
      <vt:lpstr>@Wireghoul</vt:lpstr>
      <vt:lpstr>“Bad guys” have an end game:</vt:lpstr>
      <vt:lpstr>Payment gateways are:</vt:lpstr>
      <vt:lpstr>Testing payment gateways</vt:lpstr>
      <vt:lpstr>Transaction diagram</vt:lpstr>
      <vt:lpstr>From the trenches</vt:lpstr>
      <vt:lpstr>Basic attacks</vt:lpstr>
      <vt:lpstr>Transaction diagram</vt:lpstr>
      <vt:lpstr>Basic attacks</vt:lpstr>
      <vt:lpstr>PowerPoint Presentation</vt:lpstr>
      <vt:lpstr>Using Vendor resources</vt:lpstr>
      <vt:lpstr>Vendor resources – Example code</vt:lpstr>
      <vt:lpstr>Vendor resources – Example code</vt:lpstr>
      <vt:lpstr>Vendor resources – Shopping carts</vt:lpstr>
      <vt:lpstr>Vendor resources – Shopping carts</vt:lpstr>
      <vt:lpstr>Vendor resources – Shopping carts</vt:lpstr>
      <vt:lpstr>PowerPoint Presentation</vt:lpstr>
      <vt:lpstr>Request validation</vt:lpstr>
      <vt:lpstr>Defeating request validation</vt:lpstr>
      <vt:lpstr>Bypassing request validation</vt:lpstr>
      <vt:lpstr>Attacking request validation</vt:lpstr>
      <vt:lpstr>Breaking request validation</vt:lpstr>
      <vt:lpstr>Brute force request validation - Example</vt:lpstr>
      <vt:lpstr>Brute force request validation - Example</vt:lpstr>
      <vt:lpstr>Brute force request validation - Example</vt:lpstr>
      <vt:lpstr>Brute force request validation - Example</vt:lpstr>
      <vt:lpstr>Brute force request validation - Example</vt:lpstr>
      <vt:lpstr>Brute force request validation - Example</vt:lpstr>
      <vt:lpstr>Breaking request validation</vt:lpstr>
      <vt:lpstr>Breaking response validation</vt:lpstr>
      <vt:lpstr>PowerPoint Presentation</vt:lpstr>
      <vt:lpstr>Conclusion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Eldar Marcussen</dc:creator>
  <dc:description>(c) 2009 stratsec.net Pty Ltd.  All Rights Reserved.</dc:description>
  <cp:lastModifiedBy>Eldar Marcussen</cp:lastModifiedBy>
  <cp:revision>74</cp:revision>
  <dcterms:created xsi:type="dcterms:W3CDTF">2012-07-03T05:23:45Z</dcterms:created>
  <dcterms:modified xsi:type="dcterms:W3CDTF">2012-10-23T22:03:37Z</dcterms:modified>
</cp:coreProperties>
</file>